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Corsiva"/>
      <p:regular r:id="rId37"/>
      <p:bold r:id="rId38"/>
      <p:italic r:id="rId39"/>
      <p:boldItalic r:id="rId40"/>
    </p:embeddedFont>
    <p:embeddedFont>
      <p:font typeface="Raleway"/>
      <p:regular r:id="rId41"/>
      <p:bold r:id="rId42"/>
      <p:italic r:id="rId43"/>
      <p:boldItalic r:id="rId44"/>
    </p:embeddedFont>
    <p:embeddedFont>
      <p:font typeface="Roboto"/>
      <p:regular r:id="rId45"/>
      <p:bold r:id="rId46"/>
      <p:italic r:id="rId47"/>
      <p:boldItalic r:id="rId48"/>
    </p:embeddedFont>
    <p:embeddedFont>
      <p:font typeface="Lato"/>
      <p:regular r:id="rId49"/>
      <p:bold r:id="rId50"/>
      <p:italic r:id="rId51"/>
      <p:boldItalic r:id="rId52"/>
    </p:embeddedFont>
    <p:embeddedFont>
      <p:font typeface="Source Code Pr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FF8DBD-9838-47C0-8317-85A281F3CEE6}">
  <a:tblStyle styleId="{18FF8DBD-9838-47C0-8317-85A281F3CE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siva-boldItalic.fntdata"/><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Corsiva-regular.fntdata"/><Relationship Id="rId36" Type="http://schemas.openxmlformats.org/officeDocument/2006/relationships/slide" Target="slides/slide30.xml"/><Relationship Id="rId39" Type="http://schemas.openxmlformats.org/officeDocument/2006/relationships/font" Target="fonts/Corsiva-italic.fntdata"/><Relationship Id="rId38" Type="http://schemas.openxmlformats.org/officeDocument/2006/relationships/font" Target="fonts/Corsiv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SourceCodePro-regular.fntdata"/><Relationship Id="rId52" Type="http://schemas.openxmlformats.org/officeDocument/2006/relationships/font" Target="fonts/Lato-boldItalic.fntdata"/><Relationship Id="rId11" Type="http://schemas.openxmlformats.org/officeDocument/2006/relationships/slide" Target="slides/slide5.xml"/><Relationship Id="rId55" Type="http://schemas.openxmlformats.org/officeDocument/2006/relationships/font" Target="fonts/SourceCodePro-italic.fntdata"/><Relationship Id="rId10" Type="http://schemas.openxmlformats.org/officeDocument/2006/relationships/slide" Target="slides/slide4.xml"/><Relationship Id="rId54" Type="http://schemas.openxmlformats.org/officeDocument/2006/relationships/font" Target="fonts/SourceCodePro-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SourceCodePro-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82d668d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82d668d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8571061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8571061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e44a32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e44a32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82d668d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82d668d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82d668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82d668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82d668d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82d668d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82f3502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82f3502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82d668df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82d668d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82f35019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82f3501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84ce5cf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84ce5cf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82f3501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82f3501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82f35019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82f35019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82f3501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82f3501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8571061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8571061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8571061a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8571061a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82f35019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82f35019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82d668d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82d668d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84ce5cf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84ce5cf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84ce5cf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84ce5cf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84ce5cf9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84ce5cf9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fe44a3216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fe44a3216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84ce5cf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84ce5cf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82f3501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82f3501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571061a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571061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8571061a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8571061a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82f3502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82f3502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e44a321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fe44a321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82d668df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82d668df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p:nvPr/>
        </p:nvSpPr>
        <p:spPr>
          <a:xfrm>
            <a:off x="3875500" y="10725"/>
            <a:ext cx="52683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ctrTitle"/>
          </p:nvPr>
        </p:nvSpPr>
        <p:spPr>
          <a:xfrm>
            <a:off x="311700" y="514025"/>
            <a:ext cx="3324900" cy="16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80"/>
              <a:t>Managing V</a:t>
            </a:r>
            <a:r>
              <a:rPr lang="en" sz="3280"/>
              <a:t>inho Verde</a:t>
            </a:r>
            <a:endParaRPr sz="3280"/>
          </a:p>
          <a:p>
            <a:pPr indent="0" lvl="0" marL="0" rtl="0" algn="l">
              <a:spcBef>
                <a:spcPts val="0"/>
              </a:spcBef>
              <a:spcAft>
                <a:spcPts val="0"/>
              </a:spcAft>
              <a:buSzPts val="990"/>
              <a:buNone/>
            </a:pPr>
            <a:r>
              <a:rPr lang="en" sz="3280"/>
              <a:t>W</a:t>
            </a:r>
            <a:r>
              <a:rPr lang="en" sz="3280"/>
              <a:t>ine Quality</a:t>
            </a:r>
            <a:endParaRPr sz="3280"/>
          </a:p>
        </p:txBody>
      </p:sp>
      <p:sp>
        <p:nvSpPr>
          <p:cNvPr id="88" name="Google Shape;88;p13"/>
          <p:cNvSpPr txBox="1"/>
          <p:nvPr>
            <p:ph idx="1" type="subTitle"/>
          </p:nvPr>
        </p:nvSpPr>
        <p:spPr>
          <a:xfrm>
            <a:off x="311700" y="2959800"/>
            <a:ext cx="2651100" cy="1360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800"/>
              <a:t>C-Level Consulting Group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500"/>
              <a:t>Rosie Rong</a:t>
            </a:r>
            <a:endParaRPr sz="1500"/>
          </a:p>
          <a:p>
            <a:pPr indent="0" lvl="0" marL="0" rtl="0" algn="l">
              <a:spcBef>
                <a:spcPts val="0"/>
              </a:spcBef>
              <a:spcAft>
                <a:spcPts val="0"/>
              </a:spcAft>
              <a:buNone/>
            </a:pPr>
            <a:r>
              <a:rPr lang="en" sz="1500"/>
              <a:t>Tingwei Li</a:t>
            </a:r>
            <a:endParaRPr sz="1500"/>
          </a:p>
          <a:p>
            <a:pPr indent="0" lvl="0" marL="0" rtl="0" algn="l">
              <a:spcBef>
                <a:spcPts val="0"/>
              </a:spcBef>
              <a:spcAft>
                <a:spcPts val="0"/>
              </a:spcAft>
              <a:buNone/>
            </a:pPr>
            <a:r>
              <a:rPr lang="en" sz="1500"/>
              <a:t>Yingxin Lin</a:t>
            </a:r>
            <a:endParaRPr sz="1500"/>
          </a:p>
        </p:txBody>
      </p:sp>
      <p:sp>
        <p:nvSpPr>
          <p:cNvPr id="89" name="Google Shape;89;p13"/>
          <p:cNvSpPr txBox="1"/>
          <p:nvPr>
            <p:ph idx="4294967295" type="body"/>
          </p:nvPr>
        </p:nvSpPr>
        <p:spPr>
          <a:xfrm>
            <a:off x="4266575" y="0"/>
            <a:ext cx="3074400" cy="1510800"/>
          </a:xfrm>
          <a:prstGeom prst="rect">
            <a:avLst/>
          </a:prstGeom>
          <a:solidFill>
            <a:srgbClr val="9AB560">
              <a:alpha val="62360"/>
            </a:srgbClr>
          </a:solidFill>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chemeClr val="lt1"/>
                </a:solidFill>
                <a:latin typeface="Corsiva"/>
                <a:ea typeface="Corsiva"/>
                <a:cs typeface="Corsiva"/>
                <a:sym typeface="Corsiva"/>
              </a:rPr>
              <a:t>Fixed acidity</a:t>
            </a:r>
            <a:endParaRPr b="1" sz="2000">
              <a:solidFill>
                <a:schemeClr val="lt1"/>
              </a:solidFill>
              <a:latin typeface="Corsiva"/>
              <a:ea typeface="Corsiva"/>
              <a:cs typeface="Corsiva"/>
              <a:sym typeface="Corsiva"/>
            </a:endParaRPr>
          </a:p>
          <a:p>
            <a:pPr indent="0" lvl="0" marL="0" rtl="0" algn="ctr">
              <a:spcBef>
                <a:spcPts val="1200"/>
              </a:spcBef>
              <a:spcAft>
                <a:spcPts val="0"/>
              </a:spcAft>
              <a:buNone/>
            </a:pPr>
            <a:r>
              <a:rPr b="1" lang="en" sz="2000">
                <a:solidFill>
                  <a:schemeClr val="lt1"/>
                </a:solidFill>
                <a:latin typeface="Corsiva"/>
                <a:ea typeface="Corsiva"/>
                <a:cs typeface="Corsiva"/>
                <a:sym typeface="Corsiva"/>
              </a:rPr>
              <a:t>Volatile acidity(aroma)</a:t>
            </a:r>
            <a:endParaRPr b="1" sz="2000">
              <a:solidFill>
                <a:schemeClr val="lt1"/>
              </a:solidFill>
              <a:latin typeface="Corsiva"/>
              <a:ea typeface="Corsiva"/>
              <a:cs typeface="Corsiva"/>
              <a:sym typeface="Corsiva"/>
            </a:endParaRPr>
          </a:p>
          <a:p>
            <a:pPr indent="0" lvl="0" marL="0" rtl="0" algn="ctr">
              <a:spcBef>
                <a:spcPts val="1200"/>
              </a:spcBef>
              <a:spcAft>
                <a:spcPts val="1200"/>
              </a:spcAft>
              <a:buNone/>
            </a:pPr>
            <a:r>
              <a:rPr b="1" lang="en" sz="2000">
                <a:solidFill>
                  <a:schemeClr val="lt1"/>
                </a:solidFill>
                <a:latin typeface="Corsiva"/>
                <a:ea typeface="Corsiva"/>
                <a:cs typeface="Corsiva"/>
                <a:sym typeface="Corsiva"/>
              </a:rPr>
              <a:t>Citric acid</a:t>
            </a:r>
            <a:endParaRPr b="1" sz="2000">
              <a:solidFill>
                <a:schemeClr val="lt1"/>
              </a:solidFill>
              <a:latin typeface="Corsiva"/>
              <a:ea typeface="Corsiva"/>
              <a:cs typeface="Corsiva"/>
              <a:sym typeface="Corsiva"/>
            </a:endParaRPr>
          </a:p>
        </p:txBody>
      </p:sp>
      <p:sp>
        <p:nvSpPr>
          <p:cNvPr id="90" name="Google Shape;90;p13"/>
          <p:cNvSpPr txBox="1"/>
          <p:nvPr>
            <p:ph idx="4294967295" type="body"/>
          </p:nvPr>
        </p:nvSpPr>
        <p:spPr>
          <a:xfrm>
            <a:off x="3011625" y="3003825"/>
            <a:ext cx="4000200" cy="2150400"/>
          </a:xfrm>
          <a:prstGeom prst="rect">
            <a:avLst/>
          </a:prstGeom>
          <a:solidFill>
            <a:srgbClr val="9AB560">
              <a:alpha val="6236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orsiva"/>
                <a:ea typeface="Corsiva"/>
                <a:cs typeface="Corsiva"/>
                <a:sym typeface="Corsiva"/>
              </a:rPr>
              <a:t>Chlorides(saltiness)</a:t>
            </a:r>
            <a:endParaRPr b="1" sz="2000">
              <a:solidFill>
                <a:schemeClr val="lt1"/>
              </a:solidFill>
              <a:latin typeface="Corsiva"/>
              <a:ea typeface="Corsiva"/>
              <a:cs typeface="Corsiva"/>
              <a:sym typeface="Corsiva"/>
            </a:endParaRPr>
          </a:p>
          <a:p>
            <a:pPr indent="0" lvl="0" marL="0" rtl="0" algn="ctr">
              <a:spcBef>
                <a:spcPts val="1200"/>
              </a:spcBef>
              <a:spcAft>
                <a:spcPts val="0"/>
              </a:spcAft>
              <a:buNone/>
            </a:pPr>
            <a:r>
              <a:rPr b="1" lang="en" sz="2000">
                <a:solidFill>
                  <a:schemeClr val="lt1"/>
                </a:solidFill>
                <a:latin typeface="Corsiva"/>
                <a:ea typeface="Corsiva"/>
                <a:cs typeface="Corsiva"/>
                <a:sym typeface="Corsiva"/>
              </a:rPr>
              <a:t>Free sulfur dioxide</a:t>
            </a:r>
            <a:endParaRPr b="1" sz="2000">
              <a:solidFill>
                <a:schemeClr val="lt1"/>
              </a:solidFill>
              <a:latin typeface="Corsiva"/>
              <a:ea typeface="Corsiva"/>
              <a:cs typeface="Corsiva"/>
              <a:sym typeface="Corsiva"/>
            </a:endParaRPr>
          </a:p>
          <a:p>
            <a:pPr indent="0" lvl="0" marL="0" rtl="0" algn="ctr">
              <a:spcBef>
                <a:spcPts val="1200"/>
              </a:spcBef>
              <a:spcAft>
                <a:spcPts val="0"/>
              </a:spcAft>
              <a:buNone/>
            </a:pPr>
            <a:r>
              <a:rPr b="1" lang="en" sz="2000">
                <a:solidFill>
                  <a:schemeClr val="lt1"/>
                </a:solidFill>
                <a:latin typeface="Corsiva"/>
                <a:ea typeface="Corsiva"/>
                <a:cs typeface="Corsiva"/>
                <a:sym typeface="Corsiva"/>
              </a:rPr>
              <a:t>Total sulfur dioxide</a:t>
            </a:r>
            <a:endParaRPr b="1" sz="2000">
              <a:solidFill>
                <a:schemeClr val="lt1"/>
              </a:solidFill>
              <a:latin typeface="Corsiva"/>
              <a:ea typeface="Corsiva"/>
              <a:cs typeface="Corsiva"/>
              <a:sym typeface="Corsiva"/>
            </a:endParaRPr>
          </a:p>
          <a:p>
            <a:pPr indent="0" lvl="0" marL="0" rtl="0" algn="ctr">
              <a:spcBef>
                <a:spcPts val="1200"/>
              </a:spcBef>
              <a:spcAft>
                <a:spcPts val="1200"/>
              </a:spcAft>
              <a:buNone/>
            </a:pPr>
            <a:r>
              <a:rPr b="1" lang="en" sz="2000">
                <a:solidFill>
                  <a:schemeClr val="lt1"/>
                </a:solidFill>
                <a:latin typeface="Corsiva"/>
                <a:ea typeface="Corsiva"/>
                <a:cs typeface="Corsiva"/>
                <a:sym typeface="Corsiva"/>
              </a:rPr>
              <a:t>Sulphates </a:t>
            </a:r>
            <a:endParaRPr b="1" sz="2000">
              <a:solidFill>
                <a:schemeClr val="lt1"/>
              </a:solidFill>
              <a:latin typeface="Corsiva"/>
              <a:ea typeface="Corsiva"/>
              <a:cs typeface="Corsiva"/>
              <a:sym typeface="Corsiva"/>
            </a:endParaRPr>
          </a:p>
        </p:txBody>
      </p:sp>
      <p:sp>
        <p:nvSpPr>
          <p:cNvPr id="91" name="Google Shape;91;p13"/>
          <p:cNvSpPr txBox="1"/>
          <p:nvPr>
            <p:ph idx="4294967295" type="body"/>
          </p:nvPr>
        </p:nvSpPr>
        <p:spPr>
          <a:xfrm>
            <a:off x="6069600" y="1510800"/>
            <a:ext cx="3074400" cy="1944600"/>
          </a:xfrm>
          <a:prstGeom prst="rect">
            <a:avLst/>
          </a:prstGeom>
          <a:solidFill>
            <a:srgbClr val="8F1536">
              <a:alpha val="62360"/>
            </a:srgbClr>
          </a:solidFill>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b="1" lang="en" sz="2000">
                <a:solidFill>
                  <a:schemeClr val="lt1"/>
                </a:solidFill>
                <a:latin typeface="Corsiva"/>
                <a:ea typeface="Corsiva"/>
                <a:cs typeface="Corsiva"/>
                <a:sym typeface="Corsiva"/>
              </a:rPr>
              <a:t>pH</a:t>
            </a:r>
            <a:endParaRPr b="1" sz="2000">
              <a:solidFill>
                <a:schemeClr val="lt1"/>
              </a:solidFill>
              <a:latin typeface="Corsiva"/>
              <a:ea typeface="Corsiva"/>
              <a:cs typeface="Corsiva"/>
              <a:sym typeface="Corsiva"/>
            </a:endParaRPr>
          </a:p>
          <a:p>
            <a:pPr indent="0" lvl="0" marL="0" rtl="0" algn="ctr">
              <a:spcBef>
                <a:spcPts val="1200"/>
              </a:spcBef>
              <a:spcAft>
                <a:spcPts val="0"/>
              </a:spcAft>
              <a:buNone/>
            </a:pPr>
            <a:r>
              <a:rPr b="1" lang="en" sz="2000">
                <a:solidFill>
                  <a:schemeClr val="lt1"/>
                </a:solidFill>
                <a:latin typeface="Corsiva"/>
                <a:ea typeface="Corsiva"/>
                <a:cs typeface="Corsiva"/>
                <a:sym typeface="Corsiva"/>
              </a:rPr>
              <a:t>Alcohol</a:t>
            </a:r>
            <a:endParaRPr b="1" sz="2000">
              <a:solidFill>
                <a:schemeClr val="lt1"/>
              </a:solidFill>
              <a:latin typeface="Corsiva"/>
              <a:ea typeface="Corsiva"/>
              <a:cs typeface="Corsiva"/>
              <a:sym typeface="Corsiva"/>
            </a:endParaRPr>
          </a:p>
          <a:p>
            <a:pPr indent="0" lvl="0" marL="0" rtl="0" algn="ctr">
              <a:spcBef>
                <a:spcPts val="1200"/>
              </a:spcBef>
              <a:spcAft>
                <a:spcPts val="0"/>
              </a:spcAft>
              <a:buNone/>
            </a:pPr>
            <a:r>
              <a:rPr b="1" lang="en" sz="2000">
                <a:solidFill>
                  <a:schemeClr val="lt1"/>
                </a:solidFill>
                <a:latin typeface="Corsiva"/>
                <a:ea typeface="Corsiva"/>
                <a:cs typeface="Corsiva"/>
                <a:sym typeface="Corsiva"/>
              </a:rPr>
              <a:t>Density</a:t>
            </a:r>
            <a:endParaRPr b="1" sz="2000">
              <a:solidFill>
                <a:schemeClr val="lt1"/>
              </a:solidFill>
              <a:latin typeface="Corsiva"/>
              <a:ea typeface="Corsiva"/>
              <a:cs typeface="Corsiva"/>
              <a:sym typeface="Corsiva"/>
            </a:endParaRPr>
          </a:p>
          <a:p>
            <a:pPr indent="0" lvl="0" marL="0" rtl="0" algn="ctr">
              <a:spcBef>
                <a:spcPts val="1200"/>
              </a:spcBef>
              <a:spcAft>
                <a:spcPts val="1200"/>
              </a:spcAft>
              <a:buNone/>
            </a:pPr>
            <a:r>
              <a:rPr b="1" lang="en" sz="2000">
                <a:solidFill>
                  <a:schemeClr val="lt1"/>
                </a:solidFill>
                <a:latin typeface="Corsiva"/>
                <a:ea typeface="Corsiva"/>
                <a:cs typeface="Corsiva"/>
                <a:sym typeface="Corsiva"/>
              </a:rPr>
              <a:t>Residual Sugar</a:t>
            </a:r>
            <a:endParaRPr b="1" sz="2200">
              <a:solidFill>
                <a:schemeClr val="lt1"/>
              </a:solidFill>
              <a:latin typeface="Corsiva"/>
              <a:ea typeface="Corsiva"/>
              <a:cs typeface="Corsiva"/>
              <a:sym typeface="Corsi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300"/>
              <a:t>Thank you for listening!</a:t>
            </a:r>
            <a:endParaRPr sz="4300"/>
          </a:p>
        </p:txBody>
      </p:sp>
      <p:pic>
        <p:nvPicPr>
          <p:cNvPr id="193" name="Google Shape;193;p22"/>
          <p:cNvPicPr preferRelativeResize="0"/>
          <p:nvPr/>
        </p:nvPicPr>
        <p:blipFill>
          <a:blip r:embed="rId3">
            <a:alphaModFix/>
          </a:blip>
          <a:stretch>
            <a:fillRect/>
          </a:stretch>
        </p:blipFill>
        <p:spPr>
          <a:xfrm>
            <a:off x="7213800" y="1219173"/>
            <a:ext cx="1203750" cy="1203750"/>
          </a:xfrm>
          <a:prstGeom prst="rect">
            <a:avLst/>
          </a:prstGeom>
          <a:noFill/>
          <a:ln>
            <a:noFill/>
          </a:ln>
        </p:spPr>
      </p:pic>
      <p:sp>
        <p:nvSpPr>
          <p:cNvPr id="194" name="Google Shape;194;p22"/>
          <p:cNvSpPr txBox="1"/>
          <p:nvPr>
            <p:ph idx="4294967295" type="title"/>
          </p:nvPr>
        </p:nvSpPr>
        <p:spPr>
          <a:xfrm>
            <a:off x="1084500" y="3170825"/>
            <a:ext cx="6975000" cy="9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300"/>
              <a:t>Q &amp; A</a:t>
            </a:r>
            <a:endParaRPr sz="4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8000"/>
              <a:t>Appendix</a:t>
            </a:r>
            <a:endParaRPr sz="8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5028838" y="0"/>
            <a:ext cx="3075300" cy="68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800"/>
              <a:t>13.5%              9%</a:t>
            </a:r>
            <a:endParaRPr sz="3800"/>
          </a:p>
        </p:txBody>
      </p:sp>
      <p:pic>
        <p:nvPicPr>
          <p:cNvPr id="205" name="Google Shape;205;p24"/>
          <p:cNvPicPr preferRelativeResize="0"/>
          <p:nvPr/>
        </p:nvPicPr>
        <p:blipFill>
          <a:blip r:embed="rId3">
            <a:alphaModFix/>
          </a:blip>
          <a:stretch>
            <a:fillRect/>
          </a:stretch>
        </p:blipFill>
        <p:spPr>
          <a:xfrm>
            <a:off x="-12" y="0"/>
            <a:ext cx="3857626" cy="5143501"/>
          </a:xfrm>
          <a:prstGeom prst="rect">
            <a:avLst/>
          </a:prstGeom>
          <a:noFill/>
          <a:ln>
            <a:noFill/>
          </a:ln>
        </p:spPr>
      </p:pic>
      <p:pic>
        <p:nvPicPr>
          <p:cNvPr id="206" name="Google Shape;206;p24"/>
          <p:cNvPicPr preferRelativeResize="0"/>
          <p:nvPr/>
        </p:nvPicPr>
        <p:blipFill rotWithShape="1">
          <a:blip r:embed="rId4">
            <a:alphaModFix/>
          </a:blip>
          <a:srcRect b="8395" l="0" r="0" t="16506"/>
          <a:stretch/>
        </p:blipFill>
        <p:spPr>
          <a:xfrm>
            <a:off x="4572000" y="614325"/>
            <a:ext cx="3988977" cy="4314875"/>
          </a:xfrm>
          <a:prstGeom prst="rect">
            <a:avLst/>
          </a:prstGeom>
          <a:noFill/>
          <a:ln>
            <a:noFill/>
          </a:ln>
        </p:spPr>
      </p:pic>
      <p:sp>
        <p:nvSpPr>
          <p:cNvPr id="207" name="Google Shape;207;p24"/>
          <p:cNvSpPr txBox="1"/>
          <p:nvPr/>
        </p:nvSpPr>
        <p:spPr>
          <a:xfrm>
            <a:off x="3096825" y="3921950"/>
            <a:ext cx="25824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Don’t drink during pregnancy.</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Don’t drink and drive.</a:t>
            </a:r>
            <a:endParaRPr>
              <a:latin typeface="Source Code Pro"/>
              <a:ea typeface="Source Code Pro"/>
              <a:cs typeface="Source Code Pro"/>
              <a:sym typeface="Source Code Pro"/>
            </a:endParaRPr>
          </a:p>
        </p:txBody>
      </p:sp>
      <p:sp>
        <p:nvSpPr>
          <p:cNvPr id="208" name="Google Shape;208;p24"/>
          <p:cNvSpPr/>
          <p:nvPr/>
        </p:nvSpPr>
        <p:spPr>
          <a:xfrm rot="-5400000">
            <a:off x="5318200" y="3496548"/>
            <a:ext cx="293700" cy="557100"/>
          </a:xfrm>
          <a:prstGeom prst="rightArrow">
            <a:avLst>
              <a:gd fmla="val 26916" name="adj1"/>
              <a:gd fmla="val 2759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5679225" y="3873975"/>
            <a:ext cx="996600" cy="557100"/>
          </a:xfrm>
          <a:prstGeom prst="rightArrow">
            <a:avLst>
              <a:gd fmla="val 26916" name="adj1"/>
              <a:gd fmla="val 2759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2307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PCA for both wine type</a:t>
            </a:r>
            <a:endParaRPr/>
          </a:p>
        </p:txBody>
      </p:sp>
      <p:pic>
        <p:nvPicPr>
          <p:cNvPr id="215" name="Google Shape;215;p25"/>
          <p:cNvPicPr preferRelativeResize="0"/>
          <p:nvPr/>
        </p:nvPicPr>
        <p:blipFill>
          <a:blip r:embed="rId3">
            <a:alphaModFix/>
          </a:blip>
          <a:stretch>
            <a:fillRect/>
          </a:stretch>
        </p:blipFill>
        <p:spPr>
          <a:xfrm>
            <a:off x="1905000" y="876025"/>
            <a:ext cx="7053252" cy="4106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dataset</a:t>
            </a:r>
            <a:endParaRPr/>
          </a:p>
        </p:txBody>
      </p:sp>
      <p:pic>
        <p:nvPicPr>
          <p:cNvPr id="221" name="Google Shape;221;p26"/>
          <p:cNvPicPr preferRelativeResize="0"/>
          <p:nvPr/>
        </p:nvPicPr>
        <p:blipFill>
          <a:blip r:embed="rId3">
            <a:alphaModFix/>
          </a:blip>
          <a:stretch>
            <a:fillRect/>
          </a:stretch>
        </p:blipFill>
        <p:spPr>
          <a:xfrm>
            <a:off x="64300" y="1432513"/>
            <a:ext cx="4336558" cy="2985675"/>
          </a:xfrm>
          <a:prstGeom prst="rect">
            <a:avLst/>
          </a:prstGeom>
          <a:noFill/>
          <a:ln>
            <a:noFill/>
          </a:ln>
        </p:spPr>
      </p:pic>
      <p:pic>
        <p:nvPicPr>
          <p:cNvPr id="222" name="Google Shape;222;p26"/>
          <p:cNvPicPr preferRelativeResize="0"/>
          <p:nvPr/>
        </p:nvPicPr>
        <p:blipFill>
          <a:blip r:embed="rId4">
            <a:alphaModFix/>
          </a:blip>
          <a:stretch>
            <a:fillRect/>
          </a:stretch>
        </p:blipFill>
        <p:spPr>
          <a:xfrm>
            <a:off x="4572000" y="1432525"/>
            <a:ext cx="4336550" cy="29856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aphicFrame>
        <p:nvGraphicFramePr>
          <p:cNvPr id="227" name="Google Shape;227;p27"/>
          <p:cNvGraphicFramePr/>
          <p:nvPr/>
        </p:nvGraphicFramePr>
        <p:xfrm>
          <a:off x="190450" y="56988"/>
          <a:ext cx="3000000" cy="3000000"/>
        </p:xfrm>
        <a:graphic>
          <a:graphicData uri="http://schemas.openxmlformats.org/drawingml/2006/table">
            <a:tbl>
              <a:tblPr>
                <a:noFill/>
                <a:tableStyleId>{18FF8DBD-9838-47C0-8317-85A281F3CEE6}</a:tableStyleId>
              </a:tblPr>
              <a:tblGrid>
                <a:gridCol w="1635300"/>
                <a:gridCol w="7143100"/>
              </a:tblGrid>
              <a:tr h="410025">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1 - fixed acidity</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The predominant fixed acids found in wines are tartaric, malic, citric, and succinic.</a:t>
                      </a:r>
                      <a:endParaRPr sz="1000">
                        <a:solidFill>
                          <a:srgbClr val="111827"/>
                        </a:solidFill>
                        <a:latin typeface="Times New Roman"/>
                        <a:ea typeface="Times New Roman"/>
                        <a:cs typeface="Times New Roman"/>
                        <a:sym typeface="Times New Roman"/>
                      </a:endParaRPr>
                    </a:p>
                  </a:txBody>
                  <a:tcPr marT="91425" marB="91425" marR="91425" marL="91425"/>
                </a:tc>
              </a:tr>
              <a:tr h="351425">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2 - volatile acidity</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Made from compounds in types of acid found in wine, showing an aroma, rather than found on the palate.</a:t>
                      </a:r>
                      <a:endParaRPr sz="1000">
                        <a:solidFill>
                          <a:srgbClr val="111827"/>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3 - citric acid</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Citric acid is often added to wines to increase acidity, complement a specific flavor or prevent ferric hazes.</a:t>
                      </a:r>
                      <a:endParaRPr sz="1000">
                        <a:solidFill>
                          <a:srgbClr val="111827"/>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4 - residual sugar</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The quantity of sugar left in the wine after the fermentation process.</a:t>
                      </a:r>
                      <a:endParaRPr sz="1000">
                        <a:solidFill>
                          <a:srgbClr val="111827"/>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5 - chlorides</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Chlorides is a major contributor to saltiness</a:t>
                      </a:r>
                      <a:endParaRPr sz="1000">
                        <a:solidFill>
                          <a:srgbClr val="111827"/>
                        </a:solidFill>
                        <a:latin typeface="Times New Roman"/>
                        <a:ea typeface="Times New Roman"/>
                        <a:cs typeface="Times New Roman"/>
                        <a:sym typeface="Times New Roman"/>
                      </a:endParaRPr>
                    </a:p>
                  </a:txBody>
                  <a:tcPr marT="91425" marB="91425" marR="91425" marL="91425"/>
                </a:tc>
              </a:tr>
              <a:tr h="4167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6 - free sulfur dioxide</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The amount of free SO2 needed is based on the pH of the wine. A fairly safe amount for protection of the wine is either . 5 ppm for red wines or . 8 ppm for white wines.</a:t>
                      </a:r>
                      <a:endParaRPr sz="1000">
                        <a:solidFill>
                          <a:srgbClr val="111827"/>
                        </a:solidFill>
                        <a:latin typeface="Times New Roman"/>
                        <a:ea typeface="Times New Roman"/>
                        <a:cs typeface="Times New Roman"/>
                        <a:sym typeface="Times New Roman"/>
                      </a:endParaRPr>
                    </a:p>
                  </a:txBody>
                  <a:tcPr marT="91425" marB="91425" marR="91425" marL="91425"/>
                </a:tc>
              </a:tr>
              <a:tr h="405975">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7 - total sulfur dioxide</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Total Sulfur Dioxide (TSO2) is the portion of SO2 that is free in the wine plus the portion that is bound to other chemicals in the wine such as aldehydes, pigments, or sugars.</a:t>
                      </a:r>
                      <a:endParaRPr sz="1000">
                        <a:solidFill>
                          <a:srgbClr val="111827"/>
                        </a:solidFill>
                        <a:latin typeface="Times New Roman"/>
                        <a:ea typeface="Times New Roman"/>
                        <a:cs typeface="Times New Roman"/>
                        <a:sym typeface="Times New Roman"/>
                      </a:endParaRPr>
                    </a:p>
                  </a:txBody>
                  <a:tcPr marT="91425" marB="91425" marR="91425" marL="91425"/>
                </a:tc>
              </a:tr>
              <a:tr h="625075">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8 - density</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Density is defined as the mass, or weight, per volume of a material. In the case of liquids, density is often measured in units of g/mL, which is the weight in grams (g) of each milliliter (mL) of liquid. </a:t>
                      </a:r>
                      <a:r>
                        <a:rPr lang="en" sz="1000">
                          <a:solidFill>
                            <a:srgbClr val="980000"/>
                          </a:solidFill>
                          <a:latin typeface="Times New Roman"/>
                          <a:ea typeface="Times New Roman"/>
                          <a:cs typeface="Times New Roman"/>
                          <a:sym typeface="Times New Roman"/>
                        </a:rPr>
                        <a:t>The density of wine is primarily determined by the concentration of alcohol, sugar, glycerol, and other dissolved solids.</a:t>
                      </a:r>
                      <a:endParaRPr sz="1000">
                        <a:solidFill>
                          <a:srgbClr val="980000"/>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9 - pH</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Winemakers use pH as a way to measure ripeness in relation to acidity. Low pH wines will taste tart and crisp, while higher pH wines are more susceptible to bacterial growth.</a:t>
                      </a:r>
                      <a:endParaRPr sz="1000">
                        <a:solidFill>
                          <a:srgbClr val="111827"/>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10 - sulphates</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Wine sulfites are naturally occurring at low levels in all wines, and are one of the thousands of chemical by-products created during the fermentation process.</a:t>
                      </a:r>
                      <a:endParaRPr sz="1000">
                        <a:solidFill>
                          <a:srgbClr val="111827"/>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11 - alcohol</a:t>
                      </a:r>
                      <a:endParaRPr sz="1000">
                        <a:solidFill>
                          <a:srgbClr val="111827"/>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000">
                          <a:solidFill>
                            <a:srgbClr val="111827"/>
                          </a:solidFill>
                          <a:latin typeface="Times New Roman"/>
                          <a:ea typeface="Times New Roman"/>
                          <a:cs typeface="Times New Roman"/>
                          <a:sym typeface="Times New Roman"/>
                        </a:rPr>
                        <a:t>Alcohol percentage.</a:t>
                      </a:r>
                      <a:endParaRPr sz="1000">
                        <a:solidFill>
                          <a:srgbClr val="111827"/>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204550" y="555125"/>
            <a:ext cx="8520600" cy="109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White wine</a:t>
            </a:r>
            <a:endParaRPr/>
          </a:p>
        </p:txBody>
      </p:sp>
      <p:pic>
        <p:nvPicPr>
          <p:cNvPr id="233" name="Google Shape;233;p28"/>
          <p:cNvPicPr preferRelativeResize="0"/>
          <p:nvPr/>
        </p:nvPicPr>
        <p:blipFill rotWithShape="1">
          <a:blip r:embed="rId3">
            <a:alphaModFix/>
          </a:blip>
          <a:srcRect b="32369" l="2747" r="857" t="15032"/>
          <a:stretch/>
        </p:blipFill>
        <p:spPr>
          <a:xfrm>
            <a:off x="2356575" y="0"/>
            <a:ext cx="6553001" cy="3575680"/>
          </a:xfrm>
          <a:prstGeom prst="rect">
            <a:avLst/>
          </a:prstGeom>
          <a:noFill/>
          <a:ln>
            <a:noFill/>
          </a:ln>
        </p:spPr>
      </p:pic>
      <p:pic>
        <p:nvPicPr>
          <p:cNvPr id="234" name="Google Shape;234;p28"/>
          <p:cNvPicPr preferRelativeResize="0"/>
          <p:nvPr/>
        </p:nvPicPr>
        <p:blipFill rotWithShape="1">
          <a:blip r:embed="rId4">
            <a:alphaModFix/>
          </a:blip>
          <a:srcRect b="12498" l="7146" r="2853" t="67975"/>
          <a:stretch/>
        </p:blipFill>
        <p:spPr>
          <a:xfrm>
            <a:off x="2356587" y="3575675"/>
            <a:ext cx="6552980" cy="1421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311700" y="576100"/>
            <a:ext cx="8520600" cy="136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 wine</a:t>
            </a:r>
            <a:endParaRPr/>
          </a:p>
        </p:txBody>
      </p:sp>
      <p:pic>
        <p:nvPicPr>
          <p:cNvPr id="240" name="Google Shape;240;p29"/>
          <p:cNvPicPr preferRelativeResize="0"/>
          <p:nvPr/>
        </p:nvPicPr>
        <p:blipFill rotWithShape="1">
          <a:blip r:embed="rId3">
            <a:alphaModFix/>
          </a:blip>
          <a:srcRect b="13018" l="6857" r="3857" t="67050"/>
          <a:stretch/>
        </p:blipFill>
        <p:spPr>
          <a:xfrm>
            <a:off x="2518875" y="3621876"/>
            <a:ext cx="6625126" cy="1478748"/>
          </a:xfrm>
          <a:prstGeom prst="rect">
            <a:avLst/>
          </a:prstGeom>
          <a:noFill/>
          <a:ln>
            <a:noFill/>
          </a:ln>
        </p:spPr>
      </p:pic>
      <p:pic>
        <p:nvPicPr>
          <p:cNvPr id="241" name="Google Shape;241;p29"/>
          <p:cNvPicPr preferRelativeResize="0"/>
          <p:nvPr/>
        </p:nvPicPr>
        <p:blipFill rotWithShape="1">
          <a:blip r:embed="rId4">
            <a:alphaModFix/>
          </a:blip>
          <a:srcRect b="32707" l="6457" r="4343" t="13151"/>
          <a:stretch/>
        </p:blipFill>
        <p:spPr>
          <a:xfrm>
            <a:off x="2783700" y="0"/>
            <a:ext cx="5966874" cy="3621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p:nvPr/>
        </p:nvSpPr>
        <p:spPr>
          <a:xfrm>
            <a:off x="291150" y="2489325"/>
            <a:ext cx="2364300" cy="1065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3172200" y="1404825"/>
            <a:ext cx="3228900" cy="2165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48" name="Google Shape;248;p30"/>
          <p:cNvSpPr txBox="1"/>
          <p:nvPr>
            <p:ph type="title"/>
          </p:nvPr>
        </p:nvSpPr>
        <p:spPr>
          <a:xfrm>
            <a:off x="311700" y="292850"/>
            <a:ext cx="75054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 multiple class</a:t>
            </a:r>
            <a:endParaRPr/>
          </a:p>
        </p:txBody>
      </p:sp>
      <p:sp>
        <p:nvSpPr>
          <p:cNvPr id="249" name="Google Shape;249;p30"/>
          <p:cNvSpPr txBox="1"/>
          <p:nvPr/>
        </p:nvSpPr>
        <p:spPr>
          <a:xfrm>
            <a:off x="3308100" y="1422400"/>
            <a:ext cx="29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2: Feature Selection</a:t>
            </a:r>
            <a:endParaRPr>
              <a:latin typeface="Source Code Pro"/>
              <a:ea typeface="Source Code Pro"/>
              <a:cs typeface="Source Code Pro"/>
              <a:sym typeface="Source Code Pro"/>
            </a:endParaRPr>
          </a:p>
        </p:txBody>
      </p:sp>
      <p:sp>
        <p:nvSpPr>
          <p:cNvPr id="250" name="Google Shape;250;p30"/>
          <p:cNvSpPr txBox="1"/>
          <p:nvPr/>
        </p:nvSpPr>
        <p:spPr>
          <a:xfrm>
            <a:off x="291150" y="2614363"/>
            <a:ext cx="247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1: Split Data</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(Training/Testing)</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(Red wine/White wine)</a:t>
            </a:r>
            <a:endParaRPr>
              <a:latin typeface="Source Code Pro"/>
              <a:ea typeface="Source Code Pro"/>
              <a:cs typeface="Source Code Pro"/>
              <a:sym typeface="Source Code Pro"/>
            </a:endParaRPr>
          </a:p>
        </p:txBody>
      </p:sp>
      <p:sp>
        <p:nvSpPr>
          <p:cNvPr id="251" name="Google Shape;251;p30"/>
          <p:cNvSpPr txBox="1"/>
          <p:nvPr/>
        </p:nvSpPr>
        <p:spPr>
          <a:xfrm>
            <a:off x="3308100" y="1822600"/>
            <a:ext cx="294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3: Use selected features to fit a model</a:t>
            </a:r>
            <a:endParaRPr>
              <a:latin typeface="Source Code Pro"/>
              <a:ea typeface="Source Code Pro"/>
              <a:cs typeface="Source Code Pro"/>
              <a:sym typeface="Source Code Pro"/>
            </a:endParaRPr>
          </a:p>
        </p:txBody>
      </p:sp>
      <p:sp>
        <p:nvSpPr>
          <p:cNvPr id="252" name="Google Shape;252;p30"/>
          <p:cNvSpPr txBox="1"/>
          <p:nvPr/>
        </p:nvSpPr>
        <p:spPr>
          <a:xfrm>
            <a:off x="3308100" y="2392875"/>
            <a:ext cx="294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4: Calc confusion matrix and accuracy score</a:t>
            </a:r>
            <a:endParaRPr>
              <a:latin typeface="Source Code Pro"/>
              <a:ea typeface="Source Code Pro"/>
              <a:cs typeface="Source Code Pro"/>
              <a:sym typeface="Source Code Pro"/>
            </a:endParaRPr>
          </a:p>
        </p:txBody>
      </p:sp>
      <p:sp>
        <p:nvSpPr>
          <p:cNvPr id="253" name="Google Shape;253;p30"/>
          <p:cNvSpPr txBox="1"/>
          <p:nvPr/>
        </p:nvSpPr>
        <p:spPr>
          <a:xfrm>
            <a:off x="3308100" y="2954425"/>
            <a:ext cx="294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5: Use coef and intercept to plot sigmoid</a:t>
            </a:r>
            <a:endParaRPr>
              <a:latin typeface="Source Code Pro"/>
              <a:ea typeface="Source Code Pro"/>
              <a:cs typeface="Source Code Pro"/>
              <a:sym typeface="Source Code Pro"/>
            </a:endParaRPr>
          </a:p>
        </p:txBody>
      </p:sp>
      <p:sp>
        <p:nvSpPr>
          <p:cNvPr id="254" name="Google Shape;254;p30"/>
          <p:cNvSpPr txBox="1"/>
          <p:nvPr/>
        </p:nvSpPr>
        <p:spPr>
          <a:xfrm>
            <a:off x="4322750" y="1004625"/>
            <a:ext cx="12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Red wine</a:t>
            </a:r>
            <a:endParaRPr>
              <a:latin typeface="Source Code Pro"/>
              <a:ea typeface="Source Code Pro"/>
              <a:cs typeface="Source Code Pro"/>
              <a:sym typeface="Source Code Pro"/>
            </a:endParaRPr>
          </a:p>
        </p:txBody>
      </p:sp>
      <p:sp>
        <p:nvSpPr>
          <p:cNvPr id="255" name="Google Shape;255;p30"/>
          <p:cNvSpPr txBox="1"/>
          <p:nvPr/>
        </p:nvSpPr>
        <p:spPr>
          <a:xfrm>
            <a:off x="3268400" y="4153100"/>
            <a:ext cx="29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a:t>
            </a:r>
            <a:r>
              <a:rPr lang="en">
                <a:latin typeface="Source Code Pro"/>
                <a:ea typeface="Source Code Pro"/>
                <a:cs typeface="Source Code Pro"/>
                <a:sym typeface="Source Code Pro"/>
              </a:rPr>
              <a:t>ame as above</a:t>
            </a:r>
            <a:endParaRPr>
              <a:latin typeface="Source Code Pro"/>
              <a:ea typeface="Source Code Pro"/>
              <a:cs typeface="Source Code Pro"/>
              <a:sym typeface="Source Code Pro"/>
            </a:endParaRPr>
          </a:p>
        </p:txBody>
      </p:sp>
      <p:sp>
        <p:nvSpPr>
          <p:cNvPr id="256" name="Google Shape;256;p30"/>
          <p:cNvSpPr/>
          <p:nvPr/>
        </p:nvSpPr>
        <p:spPr>
          <a:xfrm>
            <a:off x="3211800" y="4153100"/>
            <a:ext cx="3149700" cy="400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txBox="1"/>
          <p:nvPr/>
        </p:nvSpPr>
        <p:spPr>
          <a:xfrm>
            <a:off x="4220150" y="3766025"/>
            <a:ext cx="13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White</a:t>
            </a:r>
            <a:r>
              <a:rPr lang="en">
                <a:latin typeface="Source Code Pro"/>
                <a:ea typeface="Source Code Pro"/>
                <a:cs typeface="Source Code Pro"/>
                <a:sym typeface="Source Code Pro"/>
              </a:rPr>
              <a:t> wine</a:t>
            </a:r>
            <a:endParaRPr>
              <a:latin typeface="Source Code Pro"/>
              <a:ea typeface="Source Code Pro"/>
              <a:cs typeface="Source Code Pro"/>
              <a:sym typeface="Source Code Pro"/>
            </a:endParaRPr>
          </a:p>
        </p:txBody>
      </p:sp>
      <p:sp>
        <p:nvSpPr>
          <p:cNvPr id="258" name="Google Shape;258;p30"/>
          <p:cNvSpPr/>
          <p:nvPr/>
        </p:nvSpPr>
        <p:spPr>
          <a:xfrm>
            <a:off x="2761950" y="2719025"/>
            <a:ext cx="3375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6519175" y="2719025"/>
            <a:ext cx="3375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6917850" y="2606175"/>
            <a:ext cx="1914600" cy="831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txBox="1"/>
          <p:nvPr/>
        </p:nvSpPr>
        <p:spPr>
          <a:xfrm>
            <a:off x="6997125" y="2731225"/>
            <a:ext cx="180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6: Compare</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Red vs. White </a:t>
            </a:r>
            <a:endParaRPr>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4294967295" type="body"/>
          </p:nvPr>
        </p:nvSpPr>
        <p:spPr>
          <a:xfrm>
            <a:off x="6015850" y="1900200"/>
            <a:ext cx="2635200" cy="13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Accuracy_score  (y_test, y_pred):</a:t>
            </a:r>
            <a:endParaRPr sz="1500"/>
          </a:p>
          <a:p>
            <a:pPr indent="0" lvl="0" marL="0" rtl="0" algn="l">
              <a:spcBef>
                <a:spcPts val="1200"/>
              </a:spcBef>
              <a:spcAft>
                <a:spcPts val="1200"/>
              </a:spcAft>
              <a:buNone/>
            </a:pPr>
            <a:r>
              <a:rPr lang="en" sz="1500"/>
              <a:t>0.5463659147869674</a:t>
            </a:r>
            <a:endParaRPr sz="1500"/>
          </a:p>
        </p:txBody>
      </p:sp>
      <p:pic>
        <p:nvPicPr>
          <p:cNvPr id="267" name="Google Shape;267;p31"/>
          <p:cNvPicPr preferRelativeResize="0"/>
          <p:nvPr/>
        </p:nvPicPr>
        <p:blipFill>
          <a:blip r:embed="rId3">
            <a:alphaModFix/>
          </a:blip>
          <a:stretch>
            <a:fillRect/>
          </a:stretch>
        </p:blipFill>
        <p:spPr>
          <a:xfrm>
            <a:off x="639550" y="1428600"/>
            <a:ext cx="4933950" cy="3257550"/>
          </a:xfrm>
          <a:prstGeom prst="rect">
            <a:avLst/>
          </a:prstGeom>
          <a:noFill/>
          <a:ln>
            <a:noFill/>
          </a:ln>
        </p:spPr>
      </p:pic>
      <p:sp>
        <p:nvSpPr>
          <p:cNvPr id="268" name="Google Shape;268;p31"/>
          <p:cNvSpPr txBox="1"/>
          <p:nvPr>
            <p:ph idx="4294967295" type="title"/>
          </p:nvPr>
        </p:nvSpPr>
        <p:spPr>
          <a:xfrm>
            <a:off x="0" y="0"/>
            <a:ext cx="9144000" cy="1093800"/>
          </a:xfrm>
          <a:prstGeom prst="rect">
            <a:avLst/>
          </a:prstGeom>
          <a:solidFill>
            <a:srgbClr val="8F1536">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Red wine - Fit logistic regression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4294967295"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 - Multiple classes</a:t>
            </a:r>
            <a:endParaRPr/>
          </a:p>
        </p:txBody>
      </p:sp>
      <p:pic>
        <p:nvPicPr>
          <p:cNvPr id="97" name="Google Shape;97;p14"/>
          <p:cNvPicPr preferRelativeResize="0"/>
          <p:nvPr/>
        </p:nvPicPr>
        <p:blipFill>
          <a:blip r:embed="rId3">
            <a:alphaModFix/>
          </a:blip>
          <a:stretch>
            <a:fillRect/>
          </a:stretch>
        </p:blipFill>
        <p:spPr>
          <a:xfrm>
            <a:off x="139105" y="1265575"/>
            <a:ext cx="4342170" cy="2652001"/>
          </a:xfrm>
          <a:prstGeom prst="rect">
            <a:avLst/>
          </a:prstGeom>
          <a:noFill/>
          <a:ln>
            <a:noFill/>
          </a:ln>
        </p:spPr>
      </p:pic>
      <p:pic>
        <p:nvPicPr>
          <p:cNvPr id="98" name="Google Shape;98;p14"/>
          <p:cNvPicPr preferRelativeResize="0"/>
          <p:nvPr/>
        </p:nvPicPr>
        <p:blipFill>
          <a:blip r:embed="rId4">
            <a:alphaModFix/>
          </a:blip>
          <a:stretch>
            <a:fillRect/>
          </a:stretch>
        </p:blipFill>
        <p:spPr>
          <a:xfrm>
            <a:off x="4689724" y="1225913"/>
            <a:ext cx="4250251" cy="2691666"/>
          </a:xfrm>
          <a:prstGeom prst="rect">
            <a:avLst/>
          </a:prstGeom>
          <a:noFill/>
          <a:ln>
            <a:noFill/>
          </a:ln>
        </p:spPr>
      </p:pic>
      <p:cxnSp>
        <p:nvCxnSpPr>
          <p:cNvPr id="99" name="Google Shape;99;p14"/>
          <p:cNvCxnSpPr/>
          <p:nvPr/>
        </p:nvCxnSpPr>
        <p:spPr>
          <a:xfrm rot="10800000">
            <a:off x="3846900" y="1687113"/>
            <a:ext cx="0" cy="843000"/>
          </a:xfrm>
          <a:prstGeom prst="straightConnector1">
            <a:avLst/>
          </a:prstGeom>
          <a:noFill/>
          <a:ln cap="flat" cmpd="sng" w="28575">
            <a:solidFill>
              <a:srgbClr val="FF0000"/>
            </a:solidFill>
            <a:prstDash val="solid"/>
            <a:round/>
            <a:headEnd len="med" w="med" type="none"/>
            <a:tailEnd len="med" w="med" type="triangle"/>
          </a:ln>
        </p:spPr>
      </p:cxnSp>
      <p:cxnSp>
        <p:nvCxnSpPr>
          <p:cNvPr id="100" name="Google Shape;100;p14"/>
          <p:cNvCxnSpPr/>
          <p:nvPr/>
        </p:nvCxnSpPr>
        <p:spPr>
          <a:xfrm rot="10800000">
            <a:off x="8049625" y="1797463"/>
            <a:ext cx="0" cy="843000"/>
          </a:xfrm>
          <a:prstGeom prst="straightConnector1">
            <a:avLst/>
          </a:prstGeom>
          <a:noFill/>
          <a:ln cap="flat" cmpd="sng" w="28575">
            <a:solidFill>
              <a:srgbClr val="FF0000"/>
            </a:solidFill>
            <a:prstDash val="solid"/>
            <a:round/>
            <a:headEnd len="med" w="med" type="none"/>
            <a:tailEnd len="med" w="med" type="triangle"/>
          </a:ln>
        </p:spPr>
      </p:cxnSp>
      <p:sp>
        <p:nvSpPr>
          <p:cNvPr id="101" name="Google Shape;101;p14"/>
          <p:cNvSpPr txBox="1"/>
          <p:nvPr/>
        </p:nvSpPr>
        <p:spPr>
          <a:xfrm>
            <a:off x="2653275" y="2530113"/>
            <a:ext cx="160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Source Code Pro"/>
                <a:ea typeface="Source Code Pro"/>
                <a:cs typeface="Source Code Pro"/>
                <a:sym typeface="Source Code Pro"/>
              </a:rPr>
              <a:t>k=22</a:t>
            </a:r>
            <a:endParaRPr b="1">
              <a:solidFill>
                <a:srgbClr val="FF0000"/>
              </a:solidFill>
              <a:latin typeface="Source Code Pro"/>
              <a:ea typeface="Source Code Pro"/>
              <a:cs typeface="Source Code Pro"/>
              <a:sym typeface="Source Code Pro"/>
            </a:endParaRPr>
          </a:p>
          <a:p>
            <a:pPr indent="0" lvl="0" marL="0" rtl="0" algn="ctr">
              <a:spcBef>
                <a:spcPts val="0"/>
              </a:spcBef>
              <a:spcAft>
                <a:spcPts val="0"/>
              </a:spcAft>
              <a:buNone/>
            </a:pPr>
            <a:r>
              <a:rPr b="1" lang="en">
                <a:solidFill>
                  <a:srgbClr val="FF0000"/>
                </a:solidFill>
                <a:latin typeface="Source Code Pro"/>
                <a:ea typeface="Source Code Pro"/>
                <a:cs typeface="Source Code Pro"/>
                <a:sym typeface="Source Code Pro"/>
              </a:rPr>
              <a:t>accuracy=0.5</a:t>
            </a:r>
            <a:endParaRPr b="1">
              <a:solidFill>
                <a:srgbClr val="FF0000"/>
              </a:solidFill>
              <a:latin typeface="Source Code Pro"/>
              <a:ea typeface="Source Code Pro"/>
              <a:cs typeface="Source Code Pro"/>
              <a:sym typeface="Source Code Pro"/>
            </a:endParaRPr>
          </a:p>
        </p:txBody>
      </p:sp>
      <p:sp>
        <p:nvSpPr>
          <p:cNvPr id="102" name="Google Shape;102;p14"/>
          <p:cNvSpPr txBox="1"/>
          <p:nvPr/>
        </p:nvSpPr>
        <p:spPr>
          <a:xfrm>
            <a:off x="6832550" y="2640463"/>
            <a:ext cx="189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Source Code Pro"/>
                <a:ea typeface="Source Code Pro"/>
                <a:cs typeface="Source Code Pro"/>
                <a:sym typeface="Source Code Pro"/>
              </a:rPr>
              <a:t>k=20</a:t>
            </a:r>
            <a:endParaRPr b="1">
              <a:solidFill>
                <a:srgbClr val="FF0000"/>
              </a:solidFill>
              <a:latin typeface="Source Code Pro"/>
              <a:ea typeface="Source Code Pro"/>
              <a:cs typeface="Source Code Pro"/>
              <a:sym typeface="Source Code Pro"/>
            </a:endParaRPr>
          </a:p>
          <a:p>
            <a:pPr indent="0" lvl="0" marL="0" rtl="0" algn="ctr">
              <a:spcBef>
                <a:spcPts val="0"/>
              </a:spcBef>
              <a:spcAft>
                <a:spcPts val="0"/>
              </a:spcAft>
              <a:buNone/>
            </a:pPr>
            <a:r>
              <a:rPr b="1" lang="en">
                <a:solidFill>
                  <a:srgbClr val="FF0000"/>
                </a:solidFill>
                <a:latin typeface="Source Code Pro"/>
                <a:ea typeface="Source Code Pro"/>
                <a:cs typeface="Source Code Pro"/>
                <a:sym typeface="Source Code Pro"/>
              </a:rPr>
              <a:t>accuracy=0.43</a:t>
            </a:r>
            <a:endParaRPr b="1">
              <a:solidFill>
                <a:srgbClr val="FF0000"/>
              </a:solidFill>
              <a:latin typeface="Source Code Pro"/>
              <a:ea typeface="Source Code Pro"/>
              <a:cs typeface="Source Code Pro"/>
              <a:sym typeface="Source Code Pro"/>
            </a:endParaRPr>
          </a:p>
        </p:txBody>
      </p:sp>
      <p:sp>
        <p:nvSpPr>
          <p:cNvPr id="103" name="Google Shape;103;p14"/>
          <p:cNvSpPr txBox="1"/>
          <p:nvPr>
            <p:ph idx="4294967295" type="title"/>
          </p:nvPr>
        </p:nvSpPr>
        <p:spPr>
          <a:xfrm>
            <a:off x="4572000" y="4170400"/>
            <a:ext cx="4572000" cy="707400"/>
          </a:xfrm>
          <a:prstGeom prst="rect">
            <a:avLst/>
          </a:prstGeom>
          <a:solidFill>
            <a:srgbClr val="9AB560">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104" name="Google Shape;104;p14"/>
          <p:cNvSpPr txBox="1"/>
          <p:nvPr>
            <p:ph idx="4294967295" type="title"/>
          </p:nvPr>
        </p:nvSpPr>
        <p:spPr>
          <a:xfrm>
            <a:off x="0" y="4170400"/>
            <a:ext cx="4572000" cy="707400"/>
          </a:xfrm>
          <a:prstGeom prst="rect">
            <a:avLst/>
          </a:prstGeom>
          <a:solidFill>
            <a:srgbClr val="8F1536">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105" name="Google Shape;105;p14"/>
          <p:cNvSpPr txBox="1"/>
          <p:nvPr/>
        </p:nvSpPr>
        <p:spPr>
          <a:xfrm>
            <a:off x="419500" y="4277800"/>
            <a:ext cx="384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Open Sans"/>
                <a:ea typeface="Open Sans"/>
                <a:cs typeface="Open Sans"/>
                <a:sym typeface="Open Sans"/>
              </a:rPr>
              <a:t>Red wine quality classes: 3 - 8</a:t>
            </a:r>
            <a:endParaRPr sz="2000">
              <a:solidFill>
                <a:schemeClr val="lt1"/>
              </a:solidFill>
              <a:latin typeface="Open Sans"/>
              <a:ea typeface="Open Sans"/>
              <a:cs typeface="Open Sans"/>
              <a:sym typeface="Open Sans"/>
            </a:endParaRPr>
          </a:p>
        </p:txBody>
      </p:sp>
      <p:sp>
        <p:nvSpPr>
          <p:cNvPr id="106" name="Google Shape;106;p14"/>
          <p:cNvSpPr txBox="1"/>
          <p:nvPr/>
        </p:nvSpPr>
        <p:spPr>
          <a:xfrm>
            <a:off x="4821150" y="4277800"/>
            <a:ext cx="396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Open Sans"/>
                <a:ea typeface="Open Sans"/>
                <a:cs typeface="Open Sans"/>
                <a:sym typeface="Open Sans"/>
              </a:rPr>
              <a:t>White</a:t>
            </a:r>
            <a:r>
              <a:rPr lang="en" sz="2000">
                <a:solidFill>
                  <a:schemeClr val="lt1"/>
                </a:solidFill>
                <a:latin typeface="Open Sans"/>
                <a:ea typeface="Open Sans"/>
                <a:cs typeface="Open Sans"/>
                <a:sym typeface="Open Sans"/>
              </a:rPr>
              <a:t> wine quality classes: 3 - 9</a:t>
            </a:r>
            <a:endParaRPr sz="2000">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2"/>
          <p:cNvPicPr preferRelativeResize="0"/>
          <p:nvPr/>
        </p:nvPicPr>
        <p:blipFill>
          <a:blip r:embed="rId3">
            <a:alphaModFix/>
          </a:blip>
          <a:stretch>
            <a:fillRect/>
          </a:stretch>
        </p:blipFill>
        <p:spPr>
          <a:xfrm>
            <a:off x="598625" y="1438800"/>
            <a:ext cx="4861600" cy="3209775"/>
          </a:xfrm>
          <a:prstGeom prst="rect">
            <a:avLst/>
          </a:prstGeom>
          <a:noFill/>
          <a:ln>
            <a:noFill/>
          </a:ln>
        </p:spPr>
      </p:pic>
      <p:sp>
        <p:nvSpPr>
          <p:cNvPr id="274" name="Google Shape;274;p32"/>
          <p:cNvSpPr txBox="1"/>
          <p:nvPr>
            <p:ph idx="4294967295" type="body"/>
          </p:nvPr>
        </p:nvSpPr>
        <p:spPr>
          <a:xfrm>
            <a:off x="6015850" y="1900200"/>
            <a:ext cx="2635200" cy="134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Accuracy_score  (y_test, y_pred):</a:t>
            </a:r>
            <a:endParaRPr sz="1500"/>
          </a:p>
          <a:p>
            <a:pPr indent="0" lvl="0" marL="0" rtl="0" algn="l">
              <a:spcBef>
                <a:spcPts val="1200"/>
              </a:spcBef>
              <a:spcAft>
                <a:spcPts val="1200"/>
              </a:spcAft>
              <a:buNone/>
            </a:pPr>
            <a:r>
              <a:rPr lang="en" sz="1500"/>
              <a:t>0.5221674876847291</a:t>
            </a:r>
            <a:endParaRPr sz="1500"/>
          </a:p>
        </p:txBody>
      </p:sp>
      <p:sp>
        <p:nvSpPr>
          <p:cNvPr id="275" name="Google Shape;275;p32"/>
          <p:cNvSpPr txBox="1"/>
          <p:nvPr>
            <p:ph idx="4294967295" type="title"/>
          </p:nvPr>
        </p:nvSpPr>
        <p:spPr>
          <a:xfrm>
            <a:off x="0" y="0"/>
            <a:ext cx="9144000" cy="1093800"/>
          </a:xfrm>
          <a:prstGeom prst="rect">
            <a:avLst/>
          </a:prstGeom>
          <a:solidFill>
            <a:srgbClr val="9AB560">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white wine - fit logistic regression</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idx="4294967295" type="body"/>
          </p:nvPr>
        </p:nvSpPr>
        <p:spPr>
          <a:xfrm>
            <a:off x="311700" y="3546000"/>
            <a:ext cx="85206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Example: Quality class 3 model</a:t>
            </a:r>
            <a:endParaRPr sz="1500"/>
          </a:p>
          <a:p>
            <a:pPr indent="0" lvl="0" marL="0" rtl="0" algn="l">
              <a:lnSpc>
                <a:spcPct val="100000"/>
              </a:lnSpc>
              <a:spcBef>
                <a:spcPts val="1200"/>
              </a:spcBef>
              <a:spcAft>
                <a:spcPts val="0"/>
              </a:spcAft>
              <a:buNone/>
            </a:pPr>
            <a:r>
              <a:rPr lang="en" sz="1500"/>
              <a:t>Y = exp(0.033+0.56*volatile_acidity-0.17*citric_acid+</a:t>
            </a:r>
            <a:r>
              <a:rPr lang="en" sz="1500"/>
              <a:t>0.26*residual_sugar</a:t>
            </a:r>
            <a:endParaRPr sz="1500"/>
          </a:p>
          <a:p>
            <a:pPr indent="0" lvl="0" marL="0" rtl="0" algn="l">
              <a:lnSpc>
                <a:spcPct val="100000"/>
              </a:lnSpc>
              <a:spcBef>
                <a:spcPts val="1200"/>
              </a:spcBef>
              <a:spcAft>
                <a:spcPts val="1200"/>
              </a:spcAft>
              <a:buNone/>
            </a:pPr>
            <a:r>
              <a:rPr lang="en" sz="1500"/>
              <a:t>    +0.037*density+0.31*pH-0.071*sulphates-0.41*alcohol) / (1+exp(...))</a:t>
            </a:r>
            <a:endParaRPr sz="1500"/>
          </a:p>
        </p:txBody>
      </p:sp>
      <p:pic>
        <p:nvPicPr>
          <p:cNvPr id="281" name="Google Shape;281;p33"/>
          <p:cNvPicPr preferRelativeResize="0"/>
          <p:nvPr/>
        </p:nvPicPr>
        <p:blipFill>
          <a:blip r:embed="rId3">
            <a:alphaModFix/>
          </a:blip>
          <a:stretch>
            <a:fillRect/>
          </a:stretch>
        </p:blipFill>
        <p:spPr>
          <a:xfrm>
            <a:off x="605525" y="1291538"/>
            <a:ext cx="7624149" cy="2105650"/>
          </a:xfrm>
          <a:prstGeom prst="rect">
            <a:avLst/>
          </a:prstGeom>
          <a:noFill/>
          <a:ln>
            <a:noFill/>
          </a:ln>
        </p:spPr>
      </p:pic>
      <p:sp>
        <p:nvSpPr>
          <p:cNvPr id="282" name="Google Shape;282;p33"/>
          <p:cNvSpPr txBox="1"/>
          <p:nvPr>
            <p:ph idx="4294967295" type="title"/>
          </p:nvPr>
        </p:nvSpPr>
        <p:spPr>
          <a:xfrm>
            <a:off x="0" y="0"/>
            <a:ext cx="9144000" cy="1093800"/>
          </a:xfrm>
          <a:prstGeom prst="rect">
            <a:avLst/>
          </a:prstGeom>
          <a:solidFill>
            <a:srgbClr val="8F1536">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Red wine - coefficients &amp; intercepts (Multi-classes)</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idx="4294967295" type="title"/>
          </p:nvPr>
        </p:nvSpPr>
        <p:spPr>
          <a:xfrm>
            <a:off x="0" y="0"/>
            <a:ext cx="9144000" cy="1093800"/>
          </a:xfrm>
          <a:prstGeom prst="rect">
            <a:avLst/>
          </a:prstGeom>
          <a:solidFill>
            <a:srgbClr val="9AB560">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white wine - coefficients &amp; intercepts (Multi-classes)</a:t>
            </a:r>
            <a:endParaRPr>
              <a:solidFill>
                <a:schemeClr val="lt1"/>
              </a:solidFill>
            </a:endParaRPr>
          </a:p>
        </p:txBody>
      </p:sp>
      <p:sp>
        <p:nvSpPr>
          <p:cNvPr id="288" name="Google Shape;288;p34"/>
          <p:cNvSpPr txBox="1"/>
          <p:nvPr>
            <p:ph idx="4294967295" type="body"/>
          </p:nvPr>
        </p:nvSpPr>
        <p:spPr>
          <a:xfrm>
            <a:off x="311700" y="3636625"/>
            <a:ext cx="8638500" cy="141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Example: Quality class 3 model</a:t>
            </a:r>
            <a:endParaRPr sz="1500"/>
          </a:p>
          <a:p>
            <a:pPr indent="0" lvl="0" marL="0" rtl="0" algn="l">
              <a:lnSpc>
                <a:spcPct val="100000"/>
              </a:lnSpc>
              <a:spcBef>
                <a:spcPts val="1200"/>
              </a:spcBef>
              <a:spcAft>
                <a:spcPts val="0"/>
              </a:spcAft>
              <a:buNone/>
            </a:pPr>
            <a:r>
              <a:rPr lang="en" sz="1500"/>
              <a:t>Y = exp(-0.069 + 0.38*fixed_acidity + 0.048*volatile_acidity +  </a:t>
            </a:r>
            <a:endParaRPr sz="1500"/>
          </a:p>
          <a:p>
            <a:pPr indent="0" lvl="0" marL="0" rtl="0" algn="l">
              <a:lnSpc>
                <a:spcPct val="100000"/>
              </a:lnSpc>
              <a:spcBef>
                <a:spcPts val="1200"/>
              </a:spcBef>
              <a:spcAft>
                <a:spcPts val="1200"/>
              </a:spcAft>
              <a:buNone/>
            </a:pPr>
            <a:r>
              <a:rPr lang="en" sz="1500"/>
              <a:t>        0.031*residual_sugar - 0.22*pH - 0.42*alcohol) / (1+exp(...))</a:t>
            </a:r>
            <a:endParaRPr sz="1500"/>
          </a:p>
        </p:txBody>
      </p:sp>
      <p:pic>
        <p:nvPicPr>
          <p:cNvPr id="289" name="Google Shape;289;p34"/>
          <p:cNvPicPr preferRelativeResize="0"/>
          <p:nvPr/>
        </p:nvPicPr>
        <p:blipFill>
          <a:blip r:embed="rId3">
            <a:alphaModFix/>
          </a:blip>
          <a:stretch>
            <a:fillRect/>
          </a:stretch>
        </p:blipFill>
        <p:spPr>
          <a:xfrm>
            <a:off x="1394013" y="1148100"/>
            <a:ext cx="6355963" cy="243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4294967295" type="body"/>
          </p:nvPr>
        </p:nvSpPr>
        <p:spPr>
          <a:xfrm>
            <a:off x="311700" y="3421375"/>
            <a:ext cx="85206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Binary</a:t>
            </a:r>
            <a:r>
              <a:rPr lang="en" sz="1500"/>
              <a:t> model:</a:t>
            </a:r>
            <a:endParaRPr sz="1500"/>
          </a:p>
          <a:p>
            <a:pPr indent="0" lvl="0" marL="0" rtl="0" algn="l">
              <a:lnSpc>
                <a:spcPct val="100000"/>
              </a:lnSpc>
              <a:spcBef>
                <a:spcPts val="1200"/>
              </a:spcBef>
              <a:spcAft>
                <a:spcPts val="0"/>
              </a:spcAft>
              <a:buNone/>
            </a:pPr>
            <a:r>
              <a:rPr lang="en" sz="1500"/>
              <a:t>Y = exp(-1.23-0.042*fixed_acidity-3.05*volatile_acidity-0.80*citric_acid-0.016*residual_sugar</a:t>
            </a:r>
            <a:endParaRPr sz="1500"/>
          </a:p>
          <a:p>
            <a:pPr indent="0" lvl="0" marL="0" rtl="0" algn="l">
              <a:lnSpc>
                <a:spcPct val="100000"/>
              </a:lnSpc>
              <a:spcBef>
                <a:spcPts val="1200"/>
              </a:spcBef>
              <a:spcAft>
                <a:spcPts val="0"/>
              </a:spcAft>
              <a:buNone/>
            </a:pPr>
            <a:r>
              <a:rPr lang="en" sz="1500"/>
              <a:t>    -0.84*chlorides+0.024*free_sulfer_dioxide-0.017*total_sulfer_dioxide-0.89*density-1.74*pH   </a:t>
            </a:r>
            <a:endParaRPr sz="1500"/>
          </a:p>
          <a:p>
            <a:pPr indent="0" lvl="0" marL="0" rtl="0" algn="l">
              <a:lnSpc>
                <a:spcPct val="100000"/>
              </a:lnSpc>
              <a:spcBef>
                <a:spcPts val="1200"/>
              </a:spcBef>
              <a:spcAft>
                <a:spcPts val="1200"/>
              </a:spcAft>
              <a:buNone/>
            </a:pPr>
            <a:r>
              <a:rPr lang="en" sz="1500"/>
              <a:t>    +2.23*sulphates+0.90*alcohol) / (1+exp(...))</a:t>
            </a:r>
            <a:endParaRPr sz="1500"/>
          </a:p>
        </p:txBody>
      </p:sp>
      <p:sp>
        <p:nvSpPr>
          <p:cNvPr id="295" name="Google Shape;295;p35"/>
          <p:cNvSpPr txBox="1"/>
          <p:nvPr>
            <p:ph idx="4294967295" type="title"/>
          </p:nvPr>
        </p:nvSpPr>
        <p:spPr>
          <a:xfrm>
            <a:off x="0" y="0"/>
            <a:ext cx="9144000" cy="1093800"/>
          </a:xfrm>
          <a:prstGeom prst="rect">
            <a:avLst/>
          </a:prstGeom>
          <a:solidFill>
            <a:srgbClr val="8F1536">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Red wine - coefficients &amp; intercepts (Binary)</a:t>
            </a:r>
            <a:endParaRPr>
              <a:solidFill>
                <a:schemeClr val="lt1"/>
              </a:solidFill>
            </a:endParaRPr>
          </a:p>
        </p:txBody>
      </p:sp>
      <p:pic>
        <p:nvPicPr>
          <p:cNvPr id="296" name="Google Shape;296;p35"/>
          <p:cNvPicPr preferRelativeResize="0"/>
          <p:nvPr/>
        </p:nvPicPr>
        <p:blipFill rotWithShape="1">
          <a:blip r:embed="rId3">
            <a:alphaModFix/>
          </a:blip>
          <a:srcRect b="0" l="0" r="48148" t="0"/>
          <a:stretch/>
        </p:blipFill>
        <p:spPr>
          <a:xfrm>
            <a:off x="220375" y="1268850"/>
            <a:ext cx="5571851" cy="940375"/>
          </a:xfrm>
          <a:prstGeom prst="rect">
            <a:avLst/>
          </a:prstGeom>
          <a:noFill/>
          <a:ln>
            <a:noFill/>
          </a:ln>
        </p:spPr>
      </p:pic>
      <p:pic>
        <p:nvPicPr>
          <p:cNvPr id="297" name="Google Shape;297;p35"/>
          <p:cNvPicPr preferRelativeResize="0"/>
          <p:nvPr/>
        </p:nvPicPr>
        <p:blipFill rotWithShape="1">
          <a:blip r:embed="rId4">
            <a:alphaModFix/>
          </a:blip>
          <a:srcRect b="0" l="51338" r="0" t="0"/>
          <a:stretch/>
        </p:blipFill>
        <p:spPr>
          <a:xfrm>
            <a:off x="311700" y="2209213"/>
            <a:ext cx="5229071" cy="94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4294967295" type="title"/>
          </p:nvPr>
        </p:nvSpPr>
        <p:spPr>
          <a:xfrm>
            <a:off x="0" y="0"/>
            <a:ext cx="9144000" cy="1093800"/>
          </a:xfrm>
          <a:prstGeom prst="rect">
            <a:avLst/>
          </a:prstGeom>
          <a:solidFill>
            <a:srgbClr val="9AB560">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white wine - coefficients &amp; intercepts (Binary)</a:t>
            </a:r>
            <a:endParaRPr>
              <a:solidFill>
                <a:schemeClr val="lt1"/>
              </a:solidFill>
            </a:endParaRPr>
          </a:p>
        </p:txBody>
      </p:sp>
      <p:sp>
        <p:nvSpPr>
          <p:cNvPr id="303" name="Google Shape;303;p36"/>
          <p:cNvSpPr txBox="1"/>
          <p:nvPr>
            <p:ph idx="4294967295" type="body"/>
          </p:nvPr>
        </p:nvSpPr>
        <p:spPr>
          <a:xfrm>
            <a:off x="311700" y="3636625"/>
            <a:ext cx="8638500" cy="141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Binary</a:t>
            </a:r>
            <a:r>
              <a:rPr lang="en" sz="1500"/>
              <a:t> model:</a:t>
            </a:r>
            <a:endParaRPr sz="1500"/>
          </a:p>
          <a:p>
            <a:pPr indent="0" lvl="0" marL="0" rtl="0" algn="l">
              <a:lnSpc>
                <a:spcPct val="100000"/>
              </a:lnSpc>
              <a:spcBef>
                <a:spcPts val="1200"/>
              </a:spcBef>
              <a:spcAft>
                <a:spcPts val="0"/>
              </a:spcAft>
              <a:buNone/>
            </a:pPr>
            <a:r>
              <a:rPr lang="en" sz="1500"/>
              <a:t>Y = exp(-5.83 - 0.17*fixed_acidity - 5.56*volatile_acidity - 0.38*citric_acid + 0.031*residual_sugar </a:t>
            </a:r>
            <a:endParaRPr sz="1500"/>
          </a:p>
          <a:p>
            <a:pPr indent="0" lvl="0" marL="0" rtl="0" algn="l">
              <a:lnSpc>
                <a:spcPct val="100000"/>
              </a:lnSpc>
              <a:spcBef>
                <a:spcPts val="1200"/>
              </a:spcBef>
              <a:spcAft>
                <a:spcPts val="1200"/>
              </a:spcAft>
              <a:buNone/>
            </a:pPr>
            <a:r>
              <a:rPr lang="en" sz="1500"/>
              <a:t>      -0.32*chlorides - 2.09*density + 0.0028*pH -+ 1.43*sulphates +  0.99*alcohol) / (1+exp(...))</a:t>
            </a:r>
            <a:endParaRPr sz="1500"/>
          </a:p>
        </p:txBody>
      </p:sp>
      <p:pic>
        <p:nvPicPr>
          <p:cNvPr id="304" name="Google Shape;304;p36"/>
          <p:cNvPicPr preferRelativeResize="0"/>
          <p:nvPr/>
        </p:nvPicPr>
        <p:blipFill>
          <a:blip r:embed="rId3">
            <a:alphaModFix/>
          </a:blip>
          <a:stretch>
            <a:fillRect/>
          </a:stretch>
        </p:blipFill>
        <p:spPr>
          <a:xfrm>
            <a:off x="152400" y="1778675"/>
            <a:ext cx="8839201" cy="743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  vs. white</a:t>
            </a:r>
            <a:endParaRPr/>
          </a:p>
        </p:txBody>
      </p:sp>
      <p:graphicFrame>
        <p:nvGraphicFramePr>
          <p:cNvPr id="310" name="Google Shape;310;p37"/>
          <p:cNvGraphicFramePr/>
          <p:nvPr/>
        </p:nvGraphicFramePr>
        <p:xfrm>
          <a:off x="1175075" y="1259060"/>
          <a:ext cx="3000000" cy="3000000"/>
        </p:xfrm>
        <a:graphic>
          <a:graphicData uri="http://schemas.openxmlformats.org/drawingml/2006/table">
            <a:tbl>
              <a:tblPr>
                <a:noFill/>
                <a:tableStyleId>{18FF8DBD-9838-47C0-8317-85A281F3CEE6}</a:tableStyleId>
              </a:tblPr>
              <a:tblGrid>
                <a:gridCol w="1249875"/>
                <a:gridCol w="1270950"/>
                <a:gridCol w="2167850"/>
                <a:gridCol w="2422375"/>
              </a:tblGrid>
              <a:tr h="1036300">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Wine type</a:t>
                      </a:r>
                      <a:endParaRPr b="1">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Optimal</a:t>
                      </a:r>
                      <a:r>
                        <a:rPr b="1" lang="en">
                          <a:solidFill>
                            <a:schemeClr val="dk2"/>
                          </a:solidFill>
                          <a:latin typeface="Source Code Pro"/>
                          <a:ea typeface="Source Code Pro"/>
                          <a:cs typeface="Source Code Pro"/>
                          <a:sym typeface="Source Code Pro"/>
                        </a:rPr>
                        <a:t> n</a:t>
                      </a:r>
                      <a:r>
                        <a:rPr b="1" lang="en">
                          <a:solidFill>
                            <a:schemeClr val="dk2"/>
                          </a:solidFill>
                          <a:latin typeface="Source Code Pro"/>
                          <a:ea typeface="Source Code Pro"/>
                          <a:cs typeface="Source Code Pro"/>
                          <a:sym typeface="Source Code Pro"/>
                        </a:rPr>
                        <a:t>umber of</a:t>
                      </a:r>
                      <a:endParaRPr b="1">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features</a:t>
                      </a:r>
                      <a:endParaRPr b="1">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Features selected</a:t>
                      </a:r>
                      <a:endParaRPr b="1">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Model accuracy</a:t>
                      </a:r>
                      <a:endParaRPr b="1">
                        <a:solidFill>
                          <a:schemeClr val="dk2"/>
                        </a:solidFill>
                        <a:latin typeface="Source Code Pro"/>
                        <a:ea typeface="Source Code Pro"/>
                        <a:cs typeface="Source Code Pro"/>
                        <a:sym typeface="Source Code Pro"/>
                      </a:endParaRPr>
                    </a:p>
                  </a:txBody>
                  <a:tcPr marT="91425" marB="91425" marR="91425" marL="91425" anchor="ctr"/>
                </a:tc>
              </a:tr>
              <a:tr h="1249650">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Red wine</a:t>
                      </a:r>
                      <a:endParaRPr>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7</a:t>
                      </a:r>
                      <a:endParaRPr>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highlight>
                            <a:srgbClr val="F9CB9C"/>
                          </a:highlight>
                          <a:latin typeface="Source Code Pro"/>
                          <a:ea typeface="Source Code Pro"/>
                          <a:cs typeface="Source Code Pro"/>
                          <a:sym typeface="Source Code Pro"/>
                        </a:rPr>
                        <a:t>‘volatile acidity’</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‘citric acid’ </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highlight>
                            <a:srgbClr val="F9CB9C"/>
                          </a:highlight>
                          <a:latin typeface="Source Code Pro"/>
                          <a:ea typeface="Source Code Pro"/>
                          <a:cs typeface="Source Code Pro"/>
                          <a:sym typeface="Source Code Pro"/>
                        </a:rPr>
                        <a:t>‘residual sugar’</a:t>
                      </a:r>
                      <a:r>
                        <a:rPr lang="en">
                          <a:solidFill>
                            <a:schemeClr val="dk2"/>
                          </a:solidFill>
                          <a:latin typeface="Source Code Pro"/>
                          <a:ea typeface="Source Code Pro"/>
                          <a:cs typeface="Source Code Pro"/>
                          <a:sym typeface="Source Code Pro"/>
                        </a:rPr>
                        <a:t> ‘density’ </a:t>
                      </a:r>
                      <a:r>
                        <a:rPr lang="en">
                          <a:solidFill>
                            <a:schemeClr val="dk2"/>
                          </a:solidFill>
                          <a:highlight>
                            <a:srgbClr val="F9CB9C"/>
                          </a:highlight>
                          <a:latin typeface="Source Code Pro"/>
                          <a:ea typeface="Source Code Pro"/>
                          <a:cs typeface="Source Code Pro"/>
                          <a:sym typeface="Source Code Pro"/>
                        </a:rPr>
                        <a:t>‘pH’</a:t>
                      </a:r>
                      <a:r>
                        <a:rPr lang="en">
                          <a:solidFill>
                            <a:schemeClr val="dk2"/>
                          </a:solidFill>
                          <a:latin typeface="Source Code Pro"/>
                          <a:ea typeface="Source Code Pro"/>
                          <a:cs typeface="Source Code Pro"/>
                          <a:sym typeface="Source Code Pro"/>
                        </a:rPr>
                        <a:t> ‘sulphates’ </a:t>
                      </a:r>
                      <a:r>
                        <a:rPr lang="en">
                          <a:solidFill>
                            <a:schemeClr val="dk2"/>
                          </a:solidFill>
                          <a:highlight>
                            <a:srgbClr val="F9CB9C"/>
                          </a:highlight>
                          <a:latin typeface="Source Code Pro"/>
                          <a:ea typeface="Source Code Pro"/>
                          <a:cs typeface="Source Code Pro"/>
                          <a:sym typeface="Source Code Pro"/>
                        </a:rPr>
                        <a:t>‘alcohol’</a:t>
                      </a:r>
                      <a:endParaRPr>
                        <a:solidFill>
                          <a:schemeClr val="dk2"/>
                        </a:solidFill>
                        <a:highlight>
                          <a:srgbClr val="F9CB9C"/>
                        </a:highlight>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0.5463659147869674</a:t>
                      </a:r>
                      <a:endParaRPr>
                        <a:solidFill>
                          <a:schemeClr val="dk2"/>
                        </a:solidFill>
                        <a:latin typeface="Source Code Pro"/>
                        <a:ea typeface="Source Code Pro"/>
                        <a:cs typeface="Source Code Pro"/>
                        <a:sym typeface="Source Code Pro"/>
                      </a:endParaRPr>
                    </a:p>
                  </a:txBody>
                  <a:tcPr marT="91425" marB="91425" marR="91425" marL="91425" anchor="ctr"/>
                </a:tc>
              </a:tr>
              <a:tr h="1036300">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White wine</a:t>
                      </a:r>
                      <a:endParaRPr>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5</a:t>
                      </a:r>
                      <a:endParaRPr>
                        <a:solidFill>
                          <a:schemeClr val="dk2"/>
                        </a:solidFill>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‘fixed acidity’ ‘</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highlight>
                            <a:srgbClr val="F9CB9C"/>
                          </a:highlight>
                          <a:latin typeface="Source Code Pro"/>
                          <a:ea typeface="Source Code Pro"/>
                          <a:cs typeface="Source Code Pro"/>
                          <a:sym typeface="Source Code Pro"/>
                        </a:rPr>
                        <a:t>‘volatile acidity’</a:t>
                      </a:r>
                      <a:r>
                        <a:rPr lang="en">
                          <a:solidFill>
                            <a:schemeClr val="dk2"/>
                          </a:solidFill>
                          <a:latin typeface="Source Code Pro"/>
                          <a:ea typeface="Source Code Pro"/>
                          <a:cs typeface="Source Code Pro"/>
                          <a:sym typeface="Source Code Pro"/>
                        </a:rPr>
                        <a:t> </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highlight>
                            <a:srgbClr val="F9CB9C"/>
                          </a:highlight>
                          <a:latin typeface="Source Code Pro"/>
                          <a:ea typeface="Source Code Pro"/>
                          <a:cs typeface="Source Code Pro"/>
                          <a:sym typeface="Source Code Pro"/>
                        </a:rPr>
                        <a:t>‘residual sugar’</a:t>
                      </a:r>
                      <a:r>
                        <a:rPr lang="en">
                          <a:solidFill>
                            <a:schemeClr val="dk2"/>
                          </a:solidFill>
                          <a:latin typeface="Source Code Pro"/>
                          <a:ea typeface="Source Code Pro"/>
                          <a:cs typeface="Source Code Pro"/>
                          <a:sym typeface="Source Code Pro"/>
                        </a:rPr>
                        <a:t> </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highlight>
                            <a:srgbClr val="F9CB9C"/>
                          </a:highlight>
                          <a:latin typeface="Source Code Pro"/>
                          <a:ea typeface="Source Code Pro"/>
                          <a:cs typeface="Source Code Pro"/>
                          <a:sym typeface="Source Code Pro"/>
                        </a:rPr>
                        <a:t>‘pH’</a:t>
                      </a:r>
                      <a:r>
                        <a:rPr lang="en">
                          <a:solidFill>
                            <a:schemeClr val="dk2"/>
                          </a:solidFill>
                          <a:latin typeface="Source Code Pro"/>
                          <a:ea typeface="Source Code Pro"/>
                          <a:cs typeface="Source Code Pro"/>
                          <a:sym typeface="Source Code Pro"/>
                        </a:rPr>
                        <a:t>  </a:t>
                      </a:r>
                      <a:r>
                        <a:rPr lang="en">
                          <a:solidFill>
                            <a:schemeClr val="dk2"/>
                          </a:solidFill>
                          <a:highlight>
                            <a:srgbClr val="F9CB9C"/>
                          </a:highlight>
                          <a:latin typeface="Source Code Pro"/>
                          <a:ea typeface="Source Code Pro"/>
                          <a:cs typeface="Source Code Pro"/>
                          <a:sym typeface="Source Code Pro"/>
                        </a:rPr>
                        <a:t>‘alcohol’</a:t>
                      </a:r>
                      <a:endParaRPr>
                        <a:solidFill>
                          <a:schemeClr val="dk2"/>
                        </a:solidFill>
                        <a:highlight>
                          <a:srgbClr val="F9CB9C"/>
                        </a:highlight>
                        <a:latin typeface="Source Code Pro"/>
                        <a:ea typeface="Source Code Pro"/>
                        <a:cs typeface="Source Code Pro"/>
                        <a:sym typeface="Source Code Pro"/>
                      </a:endParaRPr>
                    </a:p>
                  </a:txBody>
                  <a:tcPr marT="91425" marB="91425" marR="91425" marL="91425" anchor="ct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0.5221674876847291</a:t>
                      </a:r>
                      <a:endParaRPr>
                        <a:solidFill>
                          <a:schemeClr val="dk2"/>
                        </a:solidFill>
                        <a:latin typeface="Source Code Pro"/>
                        <a:ea typeface="Source Code Pro"/>
                        <a:cs typeface="Source Code Pro"/>
                        <a:sym typeface="Source Code Pro"/>
                      </a:endParaRPr>
                    </a:p>
                  </a:txBody>
                  <a:tcPr marT="91425" marB="91425"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311700" y="292850"/>
            <a:ext cx="2808300" cy="6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a:t>
            </a:r>
            <a:endParaRPr/>
          </a:p>
        </p:txBody>
      </p:sp>
      <p:sp>
        <p:nvSpPr>
          <p:cNvPr id="316" name="Google Shape;316;p38"/>
          <p:cNvSpPr/>
          <p:nvPr/>
        </p:nvSpPr>
        <p:spPr>
          <a:xfrm>
            <a:off x="311700" y="2147550"/>
            <a:ext cx="2203500" cy="140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txBox="1"/>
          <p:nvPr/>
        </p:nvSpPr>
        <p:spPr>
          <a:xfrm>
            <a:off x="311700" y="2257613"/>
            <a:ext cx="24708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1: Split Data</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(Training/Testing)</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Step 2: StandScaler</a:t>
            </a:r>
            <a:endParaRPr>
              <a:latin typeface="Source Code Pro"/>
              <a:ea typeface="Source Code Pro"/>
              <a:cs typeface="Source Code Pro"/>
              <a:sym typeface="Source Code Pro"/>
            </a:endParaRPr>
          </a:p>
          <a:p>
            <a:pPr indent="0" lvl="0" marL="0" rtl="0" algn="ctr">
              <a:spcBef>
                <a:spcPts val="0"/>
              </a:spcBef>
              <a:spcAft>
                <a:spcPts val="0"/>
              </a:spcAft>
              <a:buNone/>
            </a:pPr>
            <a:r>
              <a:rPr lang="en" sz="1500">
                <a:solidFill>
                  <a:srgbClr val="212529"/>
                </a:solidFill>
                <a:highlight>
                  <a:srgbClr val="FFFFFF"/>
                </a:highlight>
                <a:latin typeface="Roboto"/>
                <a:ea typeface="Roboto"/>
                <a:cs typeface="Roboto"/>
                <a:sym typeface="Roboto"/>
              </a:rPr>
              <a:t>( z = (x - u) / s </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0" lvl="0" marL="0" rtl="0" algn="ctr">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18" name="Google Shape;318;p38"/>
          <p:cNvSpPr/>
          <p:nvPr/>
        </p:nvSpPr>
        <p:spPr>
          <a:xfrm>
            <a:off x="2782500" y="2445450"/>
            <a:ext cx="3375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txBox="1"/>
          <p:nvPr/>
        </p:nvSpPr>
        <p:spPr>
          <a:xfrm>
            <a:off x="3293625" y="2329950"/>
            <a:ext cx="23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320" name="Google Shape;320;p38"/>
          <p:cNvSpPr/>
          <p:nvPr/>
        </p:nvSpPr>
        <p:spPr>
          <a:xfrm>
            <a:off x="3325525" y="2147550"/>
            <a:ext cx="2203500" cy="104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6339350" y="2147550"/>
            <a:ext cx="2203500" cy="996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5800238" y="2445450"/>
            <a:ext cx="3375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nvSpPr>
        <p:spPr>
          <a:xfrm>
            <a:off x="3415825" y="2257625"/>
            <a:ext cx="229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3: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Fit and predict</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24" name="Google Shape;324;p38"/>
          <p:cNvSpPr txBox="1"/>
          <p:nvPr/>
        </p:nvSpPr>
        <p:spPr>
          <a:xfrm>
            <a:off x="6408975" y="2257625"/>
            <a:ext cx="229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4: Adjust hyperparameter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25" name="Google Shape;325;p38"/>
          <p:cNvSpPr/>
          <p:nvPr/>
        </p:nvSpPr>
        <p:spPr>
          <a:xfrm rot="-5400000">
            <a:off x="6987650" y="1475646"/>
            <a:ext cx="906900" cy="400200"/>
          </a:xfrm>
          <a:prstGeom prst="rightArrow">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rot="10800000">
            <a:off x="4184750" y="1093850"/>
            <a:ext cx="3363900" cy="428100"/>
          </a:xfrm>
          <a:prstGeom prst="rightArrow">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rot="5400000">
            <a:off x="3835125" y="1511796"/>
            <a:ext cx="906900" cy="400200"/>
          </a:xfrm>
          <a:prstGeom prst="rightArrow">
            <a:avLst>
              <a:gd fmla="val 50000" name="adj1"/>
              <a:gd fmla="val 81804"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333" name="Google Shape;333;p39"/>
          <p:cNvSpPr txBox="1"/>
          <p:nvPr/>
        </p:nvSpPr>
        <p:spPr>
          <a:xfrm>
            <a:off x="526025" y="1691975"/>
            <a:ext cx="3895500" cy="3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Code Pro"/>
                <a:ea typeface="Source Code Pro"/>
                <a:cs typeface="Source Code Pro"/>
                <a:sym typeface="Source Code Pro"/>
              </a:rPr>
              <a:t>HyperParameter:</a:t>
            </a:r>
            <a:endParaRPr b="1" sz="1600">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323850" lvl="0" marL="457200" rtl="0" algn="l">
              <a:lnSpc>
                <a:spcPct val="150000"/>
              </a:lnSpc>
              <a:spcBef>
                <a:spcPts val="0"/>
              </a:spcBef>
              <a:spcAft>
                <a:spcPts val="0"/>
              </a:spcAft>
              <a:buSzPts val="1500"/>
              <a:buFont typeface="Source Code Pro"/>
              <a:buAutoNum type="arabicPeriod"/>
            </a:pPr>
            <a:r>
              <a:rPr lang="en" sz="1600">
                <a:solidFill>
                  <a:srgbClr val="212529"/>
                </a:solidFill>
                <a:latin typeface="Source Code Pro"/>
                <a:ea typeface="Source Code Pro"/>
                <a:cs typeface="Source Code Pro"/>
                <a:sym typeface="Source Code Pro"/>
              </a:rPr>
              <a:t>n_neighbors</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weights</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uniform</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distance</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Metric = minkowski</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p</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default=2(</a:t>
            </a:r>
            <a:r>
              <a:rPr lang="en" sz="1500">
                <a:solidFill>
                  <a:srgbClr val="212529"/>
                </a:solidFill>
                <a:highlight>
                  <a:srgbClr val="FFFFFF"/>
                </a:highlight>
                <a:latin typeface="Roboto"/>
                <a:ea typeface="Roboto"/>
                <a:cs typeface="Roboto"/>
                <a:sym typeface="Roboto"/>
              </a:rPr>
              <a:t>Euclidean metric</a:t>
            </a:r>
            <a:r>
              <a:rPr lang="en" sz="1600">
                <a:solidFill>
                  <a:srgbClr val="212529"/>
                </a:solidFill>
                <a:latin typeface="Source Code Pro"/>
                <a:ea typeface="Source Code Pro"/>
                <a:cs typeface="Source Code Pro"/>
                <a:sym typeface="Source Code Pro"/>
              </a:rPr>
              <a:t>)</a:t>
            </a:r>
            <a:endParaRPr sz="1600">
              <a:solidFill>
                <a:srgbClr val="212529"/>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500">
              <a:solidFill>
                <a:srgbClr val="212529"/>
              </a:solidFill>
              <a:latin typeface="Source Code Pro"/>
              <a:ea typeface="Source Code Pro"/>
              <a:cs typeface="Source Code Pro"/>
              <a:sym typeface="Source Code Pro"/>
            </a:endParaRPr>
          </a:p>
          <a:p>
            <a:pPr indent="0" lvl="0" marL="0" rtl="0" algn="l">
              <a:spcBef>
                <a:spcPts val="0"/>
              </a:spcBef>
              <a:spcAft>
                <a:spcPts val="0"/>
              </a:spcAft>
              <a:buNone/>
            </a:pPr>
            <a:r>
              <a:t/>
            </a:r>
            <a:endParaRPr sz="1500">
              <a:solidFill>
                <a:srgbClr val="212529"/>
              </a:solidFill>
              <a:latin typeface="Source Code Pro"/>
              <a:ea typeface="Source Code Pro"/>
              <a:cs typeface="Source Code Pro"/>
              <a:sym typeface="Source Code Pro"/>
            </a:endParaRPr>
          </a:p>
          <a:p>
            <a:pPr indent="0" lvl="0" marL="0" rtl="0" algn="l">
              <a:spcBef>
                <a:spcPts val="0"/>
              </a:spcBef>
              <a:spcAft>
                <a:spcPts val="0"/>
              </a:spcAft>
              <a:buNone/>
            </a:pPr>
            <a:r>
              <a:t/>
            </a:r>
            <a:endParaRPr i="1" sz="1500">
              <a:solidFill>
                <a:srgbClr val="212529"/>
              </a:solidFill>
              <a:latin typeface="Roboto"/>
              <a:ea typeface="Roboto"/>
              <a:cs typeface="Roboto"/>
              <a:sym typeface="Robot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334" name="Google Shape;334;p39"/>
          <p:cNvPicPr preferRelativeResize="0"/>
          <p:nvPr/>
        </p:nvPicPr>
        <p:blipFill>
          <a:blip r:embed="rId3">
            <a:alphaModFix/>
          </a:blip>
          <a:stretch>
            <a:fillRect/>
          </a:stretch>
        </p:blipFill>
        <p:spPr>
          <a:xfrm>
            <a:off x="2289750" y="292850"/>
            <a:ext cx="6854250" cy="1192050"/>
          </a:xfrm>
          <a:prstGeom prst="rect">
            <a:avLst/>
          </a:prstGeom>
          <a:noFill/>
          <a:ln>
            <a:noFill/>
          </a:ln>
        </p:spPr>
      </p:pic>
      <p:pic>
        <p:nvPicPr>
          <p:cNvPr id="335" name="Google Shape;335;p39"/>
          <p:cNvPicPr preferRelativeResize="0"/>
          <p:nvPr/>
        </p:nvPicPr>
        <p:blipFill>
          <a:blip r:embed="rId4">
            <a:alphaModFix/>
          </a:blip>
          <a:stretch>
            <a:fillRect/>
          </a:stretch>
        </p:blipFill>
        <p:spPr>
          <a:xfrm>
            <a:off x="5950075" y="1953100"/>
            <a:ext cx="2095500" cy="1895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341" name="Google Shape;341;p40"/>
          <p:cNvSpPr txBox="1"/>
          <p:nvPr/>
        </p:nvSpPr>
        <p:spPr>
          <a:xfrm>
            <a:off x="526025" y="1691975"/>
            <a:ext cx="3895500" cy="3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Source Code Pro"/>
                <a:ea typeface="Source Code Pro"/>
                <a:cs typeface="Source Code Pro"/>
                <a:sym typeface="Source Code Pro"/>
              </a:rPr>
              <a:t>HyperParameter:</a:t>
            </a:r>
            <a:endParaRPr b="1" sz="1600">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323850" lvl="0" marL="457200" rtl="0" algn="l">
              <a:lnSpc>
                <a:spcPct val="150000"/>
              </a:lnSpc>
              <a:spcBef>
                <a:spcPts val="0"/>
              </a:spcBef>
              <a:spcAft>
                <a:spcPts val="0"/>
              </a:spcAft>
              <a:buSzPts val="1500"/>
              <a:buFont typeface="Source Code Pro"/>
              <a:buAutoNum type="arabicPeriod"/>
            </a:pPr>
            <a:r>
              <a:rPr lang="en" sz="1600">
                <a:solidFill>
                  <a:srgbClr val="212529"/>
                </a:solidFill>
                <a:latin typeface="Source Code Pro"/>
                <a:ea typeface="Source Code Pro"/>
                <a:cs typeface="Source Code Pro"/>
                <a:sym typeface="Source Code Pro"/>
              </a:rPr>
              <a:t>n_neighbors</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weights</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uniform</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distance</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Metric = minkowski</a:t>
            </a:r>
            <a:endParaRPr sz="1600">
              <a:solidFill>
                <a:srgbClr val="212529"/>
              </a:solidFill>
              <a:latin typeface="Source Code Pro"/>
              <a:ea typeface="Source Code Pro"/>
              <a:cs typeface="Source Code Pro"/>
              <a:sym typeface="Source Code Pro"/>
            </a:endParaRPr>
          </a:p>
          <a:p>
            <a:pPr indent="-330200" lvl="0" marL="457200" rtl="0" algn="l">
              <a:lnSpc>
                <a:spcPct val="150000"/>
              </a:lnSpc>
              <a:spcBef>
                <a:spcPts val="0"/>
              </a:spcBef>
              <a:spcAft>
                <a:spcPts val="0"/>
              </a:spcAft>
              <a:buClr>
                <a:srgbClr val="212529"/>
              </a:buClr>
              <a:buSzPts val="1600"/>
              <a:buFont typeface="Source Code Pro"/>
              <a:buAutoNum type="arabicPeriod"/>
            </a:pPr>
            <a:r>
              <a:rPr lang="en" sz="1600">
                <a:solidFill>
                  <a:srgbClr val="212529"/>
                </a:solidFill>
                <a:latin typeface="Source Code Pro"/>
                <a:ea typeface="Source Code Pro"/>
                <a:cs typeface="Source Code Pro"/>
                <a:sym typeface="Source Code Pro"/>
              </a:rPr>
              <a:t>p</a:t>
            </a:r>
            <a:endParaRPr sz="1600">
              <a:solidFill>
                <a:srgbClr val="212529"/>
              </a:solidFill>
              <a:latin typeface="Source Code Pro"/>
              <a:ea typeface="Source Code Pro"/>
              <a:cs typeface="Source Code Pro"/>
              <a:sym typeface="Source Code Pro"/>
            </a:endParaRPr>
          </a:p>
          <a:p>
            <a:pPr indent="-330200" lvl="1" marL="914400" rtl="0" algn="l">
              <a:lnSpc>
                <a:spcPct val="150000"/>
              </a:lnSpc>
              <a:spcBef>
                <a:spcPts val="0"/>
              </a:spcBef>
              <a:spcAft>
                <a:spcPts val="0"/>
              </a:spcAft>
              <a:buClr>
                <a:srgbClr val="212529"/>
              </a:buClr>
              <a:buSzPts val="1600"/>
              <a:buFont typeface="Source Code Pro"/>
              <a:buChar char="○"/>
            </a:pPr>
            <a:r>
              <a:rPr lang="en" sz="1600">
                <a:solidFill>
                  <a:srgbClr val="212529"/>
                </a:solidFill>
                <a:latin typeface="Source Code Pro"/>
                <a:ea typeface="Source Code Pro"/>
                <a:cs typeface="Source Code Pro"/>
                <a:sym typeface="Source Code Pro"/>
              </a:rPr>
              <a:t>default=2(</a:t>
            </a:r>
            <a:r>
              <a:rPr lang="en" sz="1500">
                <a:solidFill>
                  <a:srgbClr val="212529"/>
                </a:solidFill>
                <a:highlight>
                  <a:srgbClr val="FFFFFF"/>
                </a:highlight>
                <a:latin typeface="Roboto"/>
                <a:ea typeface="Roboto"/>
                <a:cs typeface="Roboto"/>
                <a:sym typeface="Roboto"/>
              </a:rPr>
              <a:t>Euclidean metric</a:t>
            </a:r>
            <a:r>
              <a:rPr lang="en" sz="1600">
                <a:solidFill>
                  <a:srgbClr val="212529"/>
                </a:solidFill>
                <a:latin typeface="Source Code Pro"/>
                <a:ea typeface="Source Code Pro"/>
                <a:cs typeface="Source Code Pro"/>
                <a:sym typeface="Source Code Pro"/>
              </a:rPr>
              <a:t>)</a:t>
            </a:r>
            <a:endParaRPr sz="1600">
              <a:solidFill>
                <a:srgbClr val="212529"/>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500">
              <a:solidFill>
                <a:srgbClr val="212529"/>
              </a:solidFill>
              <a:latin typeface="Source Code Pro"/>
              <a:ea typeface="Source Code Pro"/>
              <a:cs typeface="Source Code Pro"/>
              <a:sym typeface="Source Code Pro"/>
            </a:endParaRPr>
          </a:p>
          <a:p>
            <a:pPr indent="0" lvl="0" marL="0" rtl="0" algn="l">
              <a:spcBef>
                <a:spcPts val="0"/>
              </a:spcBef>
              <a:spcAft>
                <a:spcPts val="0"/>
              </a:spcAft>
              <a:buNone/>
            </a:pPr>
            <a:r>
              <a:t/>
            </a:r>
            <a:endParaRPr sz="1500">
              <a:solidFill>
                <a:srgbClr val="212529"/>
              </a:solidFill>
              <a:latin typeface="Source Code Pro"/>
              <a:ea typeface="Source Code Pro"/>
              <a:cs typeface="Source Code Pro"/>
              <a:sym typeface="Source Code Pro"/>
            </a:endParaRPr>
          </a:p>
          <a:p>
            <a:pPr indent="0" lvl="0" marL="0" rtl="0" algn="l">
              <a:spcBef>
                <a:spcPts val="0"/>
              </a:spcBef>
              <a:spcAft>
                <a:spcPts val="0"/>
              </a:spcAft>
              <a:buNone/>
            </a:pPr>
            <a:r>
              <a:t/>
            </a:r>
            <a:endParaRPr i="1" sz="1500">
              <a:solidFill>
                <a:srgbClr val="212529"/>
              </a:solidFill>
              <a:latin typeface="Roboto"/>
              <a:ea typeface="Roboto"/>
              <a:cs typeface="Roboto"/>
              <a:sym typeface="Robot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342" name="Google Shape;342;p40"/>
          <p:cNvPicPr preferRelativeResize="0"/>
          <p:nvPr/>
        </p:nvPicPr>
        <p:blipFill>
          <a:blip r:embed="rId3">
            <a:alphaModFix/>
          </a:blip>
          <a:stretch>
            <a:fillRect/>
          </a:stretch>
        </p:blipFill>
        <p:spPr>
          <a:xfrm>
            <a:off x="2289750" y="292850"/>
            <a:ext cx="6854250" cy="1192050"/>
          </a:xfrm>
          <a:prstGeom prst="rect">
            <a:avLst/>
          </a:prstGeom>
          <a:noFill/>
          <a:ln>
            <a:noFill/>
          </a:ln>
        </p:spPr>
      </p:pic>
      <p:pic>
        <p:nvPicPr>
          <p:cNvPr id="343" name="Google Shape;343;p40"/>
          <p:cNvPicPr preferRelativeResize="0"/>
          <p:nvPr/>
        </p:nvPicPr>
        <p:blipFill>
          <a:blip r:embed="rId4">
            <a:alphaModFix/>
          </a:blip>
          <a:stretch>
            <a:fillRect/>
          </a:stretch>
        </p:blipFill>
        <p:spPr>
          <a:xfrm>
            <a:off x="4041125" y="2057400"/>
            <a:ext cx="4678024" cy="393475"/>
          </a:xfrm>
          <a:prstGeom prst="rect">
            <a:avLst/>
          </a:prstGeom>
          <a:noFill/>
          <a:ln>
            <a:noFill/>
          </a:ln>
        </p:spPr>
      </p:pic>
      <p:pic>
        <p:nvPicPr>
          <p:cNvPr id="344" name="Google Shape;344;p40"/>
          <p:cNvPicPr preferRelativeResize="0"/>
          <p:nvPr/>
        </p:nvPicPr>
        <p:blipFill>
          <a:blip r:embed="rId5">
            <a:alphaModFix/>
          </a:blip>
          <a:stretch>
            <a:fillRect/>
          </a:stretch>
        </p:blipFill>
        <p:spPr>
          <a:xfrm>
            <a:off x="4877163" y="2450875"/>
            <a:ext cx="2848050" cy="993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a:t>
            </a:r>
            <a:endParaRPr/>
          </a:p>
        </p:txBody>
      </p:sp>
      <p:sp>
        <p:nvSpPr>
          <p:cNvPr id="350" name="Google Shape;350;p41"/>
          <p:cNvSpPr txBox="1"/>
          <p:nvPr/>
        </p:nvSpPr>
        <p:spPr>
          <a:xfrm>
            <a:off x="62375" y="1292625"/>
            <a:ext cx="5238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Code Pro"/>
                <a:ea typeface="Source Code Pro"/>
                <a:cs typeface="Source Code Pro"/>
                <a:sym typeface="Source Code Pro"/>
              </a:rPr>
              <a:t>Grid Search:</a:t>
            </a:r>
            <a:endParaRPr b="1" sz="1700">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'weights': ['uniform', 'distance'],</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'n_neighbors': [range(1, 11)], </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'p': [range(1, 6)]</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p:txBody>
      </p:sp>
      <p:sp>
        <p:nvSpPr>
          <p:cNvPr id="351" name="Google Shape;351;p41"/>
          <p:cNvSpPr/>
          <p:nvPr/>
        </p:nvSpPr>
        <p:spPr>
          <a:xfrm>
            <a:off x="5300975" y="2085375"/>
            <a:ext cx="8520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txBox="1"/>
          <p:nvPr/>
        </p:nvSpPr>
        <p:spPr>
          <a:xfrm>
            <a:off x="6416250" y="1619000"/>
            <a:ext cx="25848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latin typeface="Source Code Pro"/>
                <a:ea typeface="Source Code Pro"/>
                <a:cs typeface="Source Code Pro"/>
                <a:sym typeface="Source Code Pro"/>
              </a:rPr>
              <a:t>Best combination:</a:t>
            </a:r>
            <a:endParaRPr b="1"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distance </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n_neighbors = 10</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P = 1</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t/>
            </a:r>
            <a:endParaRPr sz="1600">
              <a:latin typeface="Source Code Pro"/>
              <a:ea typeface="Source Code Pro"/>
              <a:cs typeface="Source Code Pro"/>
              <a:sym typeface="Source Code Pro"/>
            </a:endParaRPr>
          </a:p>
        </p:txBody>
      </p:sp>
      <p:sp>
        <p:nvSpPr>
          <p:cNvPr id="353" name="Google Shape;353;p41"/>
          <p:cNvSpPr txBox="1"/>
          <p:nvPr/>
        </p:nvSpPr>
        <p:spPr>
          <a:xfrm>
            <a:off x="4757350" y="34771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Accuracy score=0.6453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idx="4294967295" type="title"/>
          </p:nvPr>
        </p:nvSpPr>
        <p:spPr>
          <a:xfrm>
            <a:off x="4572000" y="3285500"/>
            <a:ext cx="4572000" cy="1093800"/>
          </a:xfrm>
          <a:prstGeom prst="rect">
            <a:avLst/>
          </a:prstGeom>
          <a:solidFill>
            <a:srgbClr val="9AB560">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112" name="Google Shape;112;p15"/>
          <p:cNvSpPr txBox="1"/>
          <p:nvPr>
            <p:ph idx="4294967295" type="title"/>
          </p:nvPr>
        </p:nvSpPr>
        <p:spPr>
          <a:xfrm>
            <a:off x="0" y="3285500"/>
            <a:ext cx="4572000" cy="1093800"/>
          </a:xfrm>
          <a:prstGeom prst="rect">
            <a:avLst/>
          </a:prstGeom>
          <a:solidFill>
            <a:srgbClr val="8F1536">
              <a:alpha val="6236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113" name="Google Shape;113;p15"/>
          <p:cNvSpPr txBox="1"/>
          <p:nvPr>
            <p:ph idx="4294967295" type="title"/>
          </p:nvPr>
        </p:nvSpPr>
        <p:spPr>
          <a:xfrm>
            <a:off x="311700" y="292850"/>
            <a:ext cx="42603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33"/>
              <a:t>SVM - Multiple classes)</a:t>
            </a:r>
            <a:endParaRPr sz="3133"/>
          </a:p>
        </p:txBody>
      </p:sp>
      <p:sp>
        <p:nvSpPr>
          <p:cNvPr id="114" name="Google Shape;114;p15"/>
          <p:cNvSpPr txBox="1"/>
          <p:nvPr/>
        </p:nvSpPr>
        <p:spPr>
          <a:xfrm>
            <a:off x="459675" y="1418750"/>
            <a:ext cx="48570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Code Pro"/>
                <a:ea typeface="Source Code Pro"/>
                <a:cs typeface="Source Code Pro"/>
                <a:sym typeface="Source Code Pro"/>
              </a:rPr>
              <a:t>Grid Search:</a:t>
            </a:r>
            <a:endParaRPr b="1" sz="1700">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C: [range(1,10)]</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gamma: [0.1,0.2,..., 1.2,1.3,1.4]</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p:txBody>
      </p:sp>
      <p:sp>
        <p:nvSpPr>
          <p:cNvPr id="115" name="Google Shape;115;p15"/>
          <p:cNvSpPr/>
          <p:nvPr/>
        </p:nvSpPr>
        <p:spPr>
          <a:xfrm>
            <a:off x="4781250" y="1900575"/>
            <a:ext cx="852000" cy="4002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nvSpPr>
        <p:spPr>
          <a:xfrm>
            <a:off x="6316650" y="1515825"/>
            <a:ext cx="25848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latin typeface="Source Code Pro"/>
                <a:ea typeface="Source Code Pro"/>
                <a:cs typeface="Source Code Pro"/>
                <a:sym typeface="Source Code Pro"/>
              </a:rPr>
              <a:t>Best combination:</a:t>
            </a:r>
            <a:endParaRPr b="1"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C:7</a:t>
            </a:r>
            <a:endParaRPr sz="1600">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1600">
                <a:latin typeface="Source Code Pro"/>
                <a:ea typeface="Source Code Pro"/>
                <a:cs typeface="Source Code Pro"/>
                <a:sym typeface="Source Code Pro"/>
              </a:rPr>
              <a:t>gamma: 0.8</a:t>
            </a:r>
            <a:endParaRPr sz="1600">
              <a:latin typeface="Source Code Pro"/>
              <a:ea typeface="Source Code Pro"/>
              <a:cs typeface="Source Code Pro"/>
              <a:sym typeface="Source Code Pro"/>
            </a:endParaRPr>
          </a:p>
        </p:txBody>
      </p:sp>
      <p:sp>
        <p:nvSpPr>
          <p:cNvPr id="117" name="Google Shape;117;p15"/>
          <p:cNvSpPr txBox="1"/>
          <p:nvPr/>
        </p:nvSpPr>
        <p:spPr>
          <a:xfrm>
            <a:off x="1115700" y="3432200"/>
            <a:ext cx="234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Open Sans"/>
                <a:ea typeface="Open Sans"/>
                <a:cs typeface="Open Sans"/>
                <a:sym typeface="Open Sans"/>
              </a:rPr>
              <a:t>Red wine</a:t>
            </a:r>
            <a:endParaRPr sz="2000">
              <a:solidFill>
                <a:schemeClr val="lt1"/>
              </a:solidFill>
              <a:latin typeface="Open Sans"/>
              <a:ea typeface="Open Sans"/>
              <a:cs typeface="Open Sans"/>
              <a:sym typeface="Open Sans"/>
            </a:endParaRPr>
          </a:p>
          <a:p>
            <a:pPr indent="0" lvl="0" marL="0" rtl="0" algn="l">
              <a:spcBef>
                <a:spcPts val="0"/>
              </a:spcBef>
              <a:spcAft>
                <a:spcPts val="0"/>
              </a:spcAft>
              <a:buNone/>
            </a:pPr>
            <a:r>
              <a:rPr lang="en" sz="2000">
                <a:solidFill>
                  <a:schemeClr val="lt1"/>
                </a:solidFill>
                <a:latin typeface="Open Sans"/>
                <a:ea typeface="Open Sans"/>
                <a:cs typeface="Open Sans"/>
                <a:sym typeface="Open Sans"/>
              </a:rPr>
              <a:t>Accuracy: 0.589</a:t>
            </a:r>
            <a:endParaRPr sz="2000">
              <a:solidFill>
                <a:schemeClr val="lt1"/>
              </a:solidFill>
              <a:latin typeface="Open Sans"/>
              <a:ea typeface="Open Sans"/>
              <a:cs typeface="Open Sans"/>
              <a:sym typeface="Open Sans"/>
            </a:endParaRPr>
          </a:p>
        </p:txBody>
      </p:sp>
      <p:sp>
        <p:nvSpPr>
          <p:cNvPr id="118" name="Google Shape;118;p15"/>
          <p:cNvSpPr txBox="1"/>
          <p:nvPr/>
        </p:nvSpPr>
        <p:spPr>
          <a:xfrm>
            <a:off x="5633250" y="3432200"/>
            <a:ext cx="244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Open Sans"/>
                <a:ea typeface="Open Sans"/>
                <a:cs typeface="Open Sans"/>
                <a:sym typeface="Open Sans"/>
              </a:rPr>
              <a:t>White </a:t>
            </a:r>
            <a:r>
              <a:rPr lang="en" sz="2000">
                <a:solidFill>
                  <a:schemeClr val="lt1"/>
                </a:solidFill>
                <a:latin typeface="Open Sans"/>
                <a:ea typeface="Open Sans"/>
                <a:cs typeface="Open Sans"/>
                <a:sym typeface="Open Sans"/>
              </a:rPr>
              <a:t>wine</a:t>
            </a:r>
            <a:endParaRPr sz="2000">
              <a:solidFill>
                <a:schemeClr val="lt1"/>
              </a:solidFill>
              <a:latin typeface="Open Sans"/>
              <a:ea typeface="Open Sans"/>
              <a:cs typeface="Open Sans"/>
              <a:sym typeface="Open Sans"/>
            </a:endParaRPr>
          </a:p>
          <a:p>
            <a:pPr indent="0" lvl="0" marL="0" rtl="0" algn="l">
              <a:spcBef>
                <a:spcPts val="0"/>
              </a:spcBef>
              <a:spcAft>
                <a:spcPts val="0"/>
              </a:spcAft>
              <a:buNone/>
            </a:pPr>
            <a:r>
              <a:rPr lang="en" sz="2000">
                <a:solidFill>
                  <a:schemeClr val="lt1"/>
                </a:solidFill>
                <a:latin typeface="Open Sans"/>
                <a:ea typeface="Open Sans"/>
                <a:cs typeface="Open Sans"/>
                <a:sym typeface="Open Sans"/>
              </a:rPr>
              <a:t>Accuracy: 0.627</a:t>
            </a:r>
            <a:endParaRPr sz="2000">
              <a:solidFill>
                <a:schemeClr val="lt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292850"/>
            <a:ext cx="18993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SVM</a:t>
            </a:r>
            <a:endParaRPr/>
          </a:p>
        </p:txBody>
      </p:sp>
      <p:pic>
        <p:nvPicPr>
          <p:cNvPr id="359" name="Google Shape;359;p42"/>
          <p:cNvPicPr preferRelativeResize="0"/>
          <p:nvPr/>
        </p:nvPicPr>
        <p:blipFill>
          <a:blip r:embed="rId3">
            <a:alphaModFix/>
          </a:blip>
          <a:stretch>
            <a:fillRect/>
          </a:stretch>
        </p:blipFill>
        <p:spPr>
          <a:xfrm>
            <a:off x="1719625" y="292850"/>
            <a:ext cx="7347625" cy="1455425"/>
          </a:xfrm>
          <a:prstGeom prst="rect">
            <a:avLst/>
          </a:prstGeom>
          <a:noFill/>
          <a:ln>
            <a:noFill/>
          </a:ln>
        </p:spPr>
      </p:pic>
      <p:sp>
        <p:nvSpPr>
          <p:cNvPr id="360" name="Google Shape;360;p42"/>
          <p:cNvSpPr/>
          <p:nvPr/>
        </p:nvSpPr>
        <p:spPr>
          <a:xfrm>
            <a:off x="378263" y="3026677"/>
            <a:ext cx="2203500" cy="1046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txBox="1"/>
          <p:nvPr/>
        </p:nvSpPr>
        <p:spPr>
          <a:xfrm>
            <a:off x="378250" y="3136506"/>
            <a:ext cx="247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1: Split Data</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(Training/Testing)</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62" name="Google Shape;362;p42"/>
          <p:cNvSpPr/>
          <p:nvPr/>
        </p:nvSpPr>
        <p:spPr>
          <a:xfrm>
            <a:off x="2849050" y="3323933"/>
            <a:ext cx="337500" cy="3993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txBox="1"/>
          <p:nvPr/>
        </p:nvSpPr>
        <p:spPr>
          <a:xfrm>
            <a:off x="3360175" y="3208685"/>
            <a:ext cx="23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364" name="Google Shape;364;p42"/>
          <p:cNvSpPr/>
          <p:nvPr/>
        </p:nvSpPr>
        <p:spPr>
          <a:xfrm>
            <a:off x="3392075" y="3026683"/>
            <a:ext cx="2203500" cy="1044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6405900" y="3026683"/>
            <a:ext cx="2203500" cy="993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5866788" y="3323933"/>
            <a:ext cx="337500" cy="3993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txBox="1"/>
          <p:nvPr/>
        </p:nvSpPr>
        <p:spPr>
          <a:xfrm>
            <a:off x="3482375" y="3136518"/>
            <a:ext cx="229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2: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Fit and predict</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68" name="Google Shape;368;p42"/>
          <p:cNvSpPr txBox="1"/>
          <p:nvPr/>
        </p:nvSpPr>
        <p:spPr>
          <a:xfrm>
            <a:off x="6475525" y="3136518"/>
            <a:ext cx="229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Step 3: Adjust hyperparameter </a:t>
            </a:r>
            <a:endParaRPr>
              <a:latin typeface="Source Code Pro"/>
              <a:ea typeface="Source Code Pro"/>
              <a:cs typeface="Source Code Pro"/>
              <a:sym typeface="Source Code Pro"/>
            </a:endParaRPr>
          </a:p>
          <a:p>
            <a:pPr indent="0" lvl="0" marL="0" rtl="0" algn="l">
              <a:spcBef>
                <a:spcPts val="0"/>
              </a:spcBef>
              <a:spcAft>
                <a:spcPts val="0"/>
              </a:spcAft>
              <a:buNone/>
            </a:pPr>
            <a:r>
              <a:rPr b="1" lang="en">
                <a:latin typeface="Source Code Pro"/>
                <a:ea typeface="Source Code Pro"/>
                <a:cs typeface="Source Code Pro"/>
                <a:sym typeface="Source Code Pro"/>
              </a:rPr>
              <a:t>C &amp; gamma</a:t>
            </a:r>
            <a:endParaRPr b="1">
              <a:latin typeface="Source Code Pro"/>
              <a:ea typeface="Source Code Pro"/>
              <a:cs typeface="Source Code Pro"/>
              <a:sym typeface="Source Code Pro"/>
            </a:endParaRPr>
          </a:p>
        </p:txBody>
      </p:sp>
      <p:sp>
        <p:nvSpPr>
          <p:cNvPr id="369" name="Google Shape;369;p42"/>
          <p:cNvSpPr/>
          <p:nvPr/>
        </p:nvSpPr>
        <p:spPr>
          <a:xfrm rot="-5400000">
            <a:off x="7055250" y="2355870"/>
            <a:ext cx="904800" cy="400200"/>
          </a:xfrm>
          <a:prstGeom prst="rightArrow">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rot="10800000">
            <a:off x="4246163" y="1984375"/>
            <a:ext cx="3363900" cy="428100"/>
          </a:xfrm>
          <a:prstGeom prst="rightArrow">
            <a:avLst>
              <a:gd fmla="val 50000" name="adj1"/>
              <a:gd fmla="val 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rot="5400000">
            <a:off x="3902725" y="2391821"/>
            <a:ext cx="904800" cy="400200"/>
          </a:xfrm>
          <a:prstGeom prst="rightArrow">
            <a:avLst>
              <a:gd fmla="val 50000" name="adj1"/>
              <a:gd fmla="val 81804"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idx="4294967295" type="title"/>
          </p:nvPr>
        </p:nvSpPr>
        <p:spPr>
          <a:xfrm>
            <a:off x="0" y="0"/>
            <a:ext cx="4572000" cy="5143500"/>
          </a:xfrm>
          <a:prstGeom prst="rect">
            <a:avLst/>
          </a:prstGeom>
          <a:solidFill>
            <a:srgbClr val="8F1536">
              <a:alpha val="62360"/>
            </a:srgbClr>
          </a:solidFill>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chemeClr val="lt1"/>
                </a:solidFill>
              </a:rPr>
              <a:t>Red wine - logistic regression</a:t>
            </a:r>
            <a:endParaRPr sz="2400">
              <a:solidFill>
                <a:schemeClr val="lt1"/>
              </a:solidFill>
            </a:endParaRPr>
          </a:p>
          <a:p>
            <a:pPr indent="0" lvl="0" marL="0" rtl="0" algn="ctr">
              <a:spcBef>
                <a:spcPts val="0"/>
              </a:spcBef>
              <a:spcAft>
                <a:spcPts val="0"/>
              </a:spcAft>
              <a:buNone/>
            </a:pPr>
            <a:r>
              <a:rPr lang="en" sz="2000">
                <a:solidFill>
                  <a:schemeClr val="lt1"/>
                </a:solidFill>
              </a:rPr>
              <a:t>(Quality class 3-8)</a:t>
            </a:r>
            <a:endParaRPr sz="2000">
              <a:solidFill>
                <a:schemeClr val="lt1"/>
              </a:solidFill>
            </a:endParaRPr>
          </a:p>
        </p:txBody>
      </p:sp>
      <p:sp>
        <p:nvSpPr>
          <p:cNvPr id="124" name="Google Shape;124;p16"/>
          <p:cNvSpPr txBox="1"/>
          <p:nvPr>
            <p:ph idx="4294967295" type="body"/>
          </p:nvPr>
        </p:nvSpPr>
        <p:spPr>
          <a:xfrm>
            <a:off x="102301" y="3829675"/>
            <a:ext cx="4469700" cy="116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410">
                <a:solidFill>
                  <a:schemeClr val="lt1"/>
                </a:solidFill>
              </a:rPr>
              <a:t>7 features: volatile acidity,citric acid, residual sugar,density,pH,sulphates,alcohol</a:t>
            </a:r>
            <a:endParaRPr sz="6410">
              <a:solidFill>
                <a:schemeClr val="lt1"/>
              </a:solidFill>
            </a:endParaRPr>
          </a:p>
          <a:p>
            <a:pPr indent="0" lvl="0" marL="0" rtl="0" algn="l">
              <a:spcBef>
                <a:spcPts val="1200"/>
              </a:spcBef>
              <a:spcAft>
                <a:spcPts val="0"/>
              </a:spcAft>
              <a:buNone/>
            </a:pPr>
            <a:r>
              <a:rPr lang="en" sz="6410">
                <a:solidFill>
                  <a:schemeClr val="lt1"/>
                </a:solidFill>
              </a:rPr>
              <a:t>Accuracy: 0.546</a:t>
            </a:r>
            <a:endParaRPr sz="6410">
              <a:solidFill>
                <a:schemeClr val="lt1"/>
              </a:solidFill>
            </a:endParaRPr>
          </a:p>
          <a:p>
            <a:pPr indent="0" lvl="0" marL="0" rtl="0" algn="l">
              <a:spcBef>
                <a:spcPts val="1200"/>
              </a:spcBef>
              <a:spcAft>
                <a:spcPts val="1200"/>
              </a:spcAft>
              <a:buNone/>
            </a:pPr>
            <a:r>
              <a:t/>
            </a:r>
            <a:endParaRPr sz="1600"/>
          </a:p>
        </p:txBody>
      </p:sp>
      <p:pic>
        <p:nvPicPr>
          <p:cNvPr id="125" name="Google Shape;125;p16"/>
          <p:cNvPicPr preferRelativeResize="0"/>
          <p:nvPr/>
        </p:nvPicPr>
        <p:blipFill>
          <a:blip r:embed="rId3">
            <a:alphaModFix/>
          </a:blip>
          <a:stretch>
            <a:fillRect/>
          </a:stretch>
        </p:blipFill>
        <p:spPr>
          <a:xfrm>
            <a:off x="473325" y="975400"/>
            <a:ext cx="3625349" cy="2701350"/>
          </a:xfrm>
          <a:prstGeom prst="rect">
            <a:avLst/>
          </a:prstGeom>
          <a:noFill/>
          <a:ln>
            <a:noFill/>
          </a:ln>
        </p:spPr>
      </p:pic>
      <p:cxnSp>
        <p:nvCxnSpPr>
          <p:cNvPr id="126" name="Google Shape;126;p16"/>
          <p:cNvCxnSpPr/>
          <p:nvPr/>
        </p:nvCxnSpPr>
        <p:spPr>
          <a:xfrm>
            <a:off x="2639750" y="1423325"/>
            <a:ext cx="11400" cy="566400"/>
          </a:xfrm>
          <a:prstGeom prst="straightConnector1">
            <a:avLst/>
          </a:prstGeom>
          <a:noFill/>
          <a:ln cap="flat" cmpd="sng" w="28575">
            <a:solidFill>
              <a:srgbClr val="FF0000"/>
            </a:solidFill>
            <a:prstDash val="solid"/>
            <a:round/>
            <a:headEnd len="med" w="med" type="none"/>
            <a:tailEnd len="med" w="med" type="triangle"/>
          </a:ln>
        </p:spPr>
      </p:cxnSp>
      <p:sp>
        <p:nvSpPr>
          <p:cNvPr id="127" name="Google Shape;127;p16"/>
          <p:cNvSpPr txBox="1"/>
          <p:nvPr/>
        </p:nvSpPr>
        <p:spPr>
          <a:xfrm>
            <a:off x="2254525" y="1910425"/>
            <a:ext cx="146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Highest accuracy:</a:t>
            </a:r>
            <a:endParaRPr b="1">
              <a:solidFill>
                <a:srgbClr val="FF0000"/>
              </a:solidFill>
              <a:latin typeface="Source Code Pro"/>
              <a:ea typeface="Source Code Pro"/>
              <a:cs typeface="Source Code Pro"/>
              <a:sym typeface="Source Code Pro"/>
            </a:endParaRPr>
          </a:p>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7 features</a:t>
            </a:r>
            <a:endParaRPr b="1">
              <a:solidFill>
                <a:srgbClr val="FF0000"/>
              </a:solidFill>
              <a:latin typeface="Source Code Pro"/>
              <a:ea typeface="Source Code Pro"/>
              <a:cs typeface="Source Code Pro"/>
              <a:sym typeface="Source Code Pro"/>
            </a:endParaRPr>
          </a:p>
        </p:txBody>
      </p:sp>
      <p:sp>
        <p:nvSpPr>
          <p:cNvPr id="128" name="Google Shape;128;p16"/>
          <p:cNvSpPr txBox="1"/>
          <p:nvPr>
            <p:ph idx="4294967295" type="title"/>
          </p:nvPr>
        </p:nvSpPr>
        <p:spPr>
          <a:xfrm>
            <a:off x="4572000" y="0"/>
            <a:ext cx="4572000" cy="5143500"/>
          </a:xfrm>
          <a:prstGeom prst="rect">
            <a:avLst/>
          </a:prstGeom>
          <a:solidFill>
            <a:srgbClr val="9AB560">
              <a:alpha val="62360"/>
            </a:srgbClr>
          </a:solidFill>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lt1"/>
                </a:solidFill>
              </a:rPr>
              <a:t>White</a:t>
            </a:r>
            <a:r>
              <a:rPr lang="en" sz="2200">
                <a:solidFill>
                  <a:schemeClr val="lt1"/>
                </a:solidFill>
              </a:rPr>
              <a:t> wine - logistic regression</a:t>
            </a:r>
            <a:endParaRPr sz="2200">
              <a:solidFill>
                <a:schemeClr val="lt1"/>
              </a:solidFill>
            </a:endParaRPr>
          </a:p>
          <a:p>
            <a:pPr indent="0" lvl="0" marL="0" rtl="0" algn="ctr">
              <a:spcBef>
                <a:spcPts val="0"/>
              </a:spcBef>
              <a:spcAft>
                <a:spcPts val="0"/>
              </a:spcAft>
              <a:buNone/>
            </a:pPr>
            <a:r>
              <a:rPr lang="en" sz="2000">
                <a:solidFill>
                  <a:schemeClr val="lt1"/>
                </a:solidFill>
              </a:rPr>
              <a:t>(Quality class 3-9)</a:t>
            </a:r>
            <a:endParaRPr sz="2000">
              <a:solidFill>
                <a:schemeClr val="lt1"/>
              </a:solidFill>
            </a:endParaRPr>
          </a:p>
        </p:txBody>
      </p:sp>
      <p:pic>
        <p:nvPicPr>
          <p:cNvPr id="129" name="Google Shape;129;p16"/>
          <p:cNvPicPr preferRelativeResize="0"/>
          <p:nvPr/>
        </p:nvPicPr>
        <p:blipFill>
          <a:blip r:embed="rId4">
            <a:alphaModFix/>
          </a:blip>
          <a:stretch>
            <a:fillRect/>
          </a:stretch>
        </p:blipFill>
        <p:spPr>
          <a:xfrm>
            <a:off x="4990930" y="975400"/>
            <a:ext cx="3669445" cy="2701350"/>
          </a:xfrm>
          <a:prstGeom prst="rect">
            <a:avLst/>
          </a:prstGeom>
          <a:noFill/>
          <a:ln>
            <a:noFill/>
          </a:ln>
        </p:spPr>
      </p:pic>
      <p:cxnSp>
        <p:nvCxnSpPr>
          <p:cNvPr id="130" name="Google Shape;130;p16"/>
          <p:cNvCxnSpPr/>
          <p:nvPr/>
        </p:nvCxnSpPr>
        <p:spPr>
          <a:xfrm>
            <a:off x="6946375" y="1342948"/>
            <a:ext cx="498600" cy="10200"/>
          </a:xfrm>
          <a:prstGeom prst="straightConnector1">
            <a:avLst/>
          </a:prstGeom>
          <a:noFill/>
          <a:ln cap="flat" cmpd="sng" w="28575">
            <a:solidFill>
              <a:srgbClr val="FF0000"/>
            </a:solidFill>
            <a:prstDash val="solid"/>
            <a:round/>
            <a:headEnd len="med" w="med" type="none"/>
            <a:tailEnd len="med" w="med" type="triangle"/>
          </a:ln>
        </p:spPr>
      </p:cxnSp>
      <p:sp>
        <p:nvSpPr>
          <p:cNvPr id="131" name="Google Shape;131;p16"/>
          <p:cNvSpPr txBox="1"/>
          <p:nvPr/>
        </p:nvSpPr>
        <p:spPr>
          <a:xfrm>
            <a:off x="7444963" y="1158418"/>
            <a:ext cx="12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Highest accuracy:</a:t>
            </a:r>
            <a:endParaRPr b="1">
              <a:solidFill>
                <a:srgbClr val="FF0000"/>
              </a:solidFill>
              <a:latin typeface="Source Code Pro"/>
              <a:ea typeface="Source Code Pro"/>
              <a:cs typeface="Source Code Pro"/>
              <a:sym typeface="Source Code Pro"/>
            </a:endParaRPr>
          </a:p>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5 features</a:t>
            </a:r>
            <a:endParaRPr b="1">
              <a:solidFill>
                <a:srgbClr val="FF0000"/>
              </a:solidFill>
              <a:latin typeface="Source Code Pro"/>
              <a:ea typeface="Source Code Pro"/>
              <a:cs typeface="Source Code Pro"/>
              <a:sym typeface="Source Code Pro"/>
            </a:endParaRPr>
          </a:p>
        </p:txBody>
      </p:sp>
      <p:sp>
        <p:nvSpPr>
          <p:cNvPr id="132" name="Google Shape;132;p16"/>
          <p:cNvSpPr txBox="1"/>
          <p:nvPr>
            <p:ph idx="4294967295" type="body"/>
          </p:nvPr>
        </p:nvSpPr>
        <p:spPr>
          <a:xfrm>
            <a:off x="4916900" y="3829675"/>
            <a:ext cx="4339200" cy="116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450">
                <a:solidFill>
                  <a:schemeClr val="lt1"/>
                </a:solidFill>
              </a:rPr>
              <a:t>5 features: </a:t>
            </a:r>
            <a:r>
              <a:rPr lang="en" sz="6450">
                <a:solidFill>
                  <a:schemeClr val="lt1"/>
                </a:solidFill>
              </a:rPr>
              <a:t>fixed acidity,volatile acidity, residual sugar, pH,alcohol</a:t>
            </a:r>
            <a:endParaRPr sz="6450">
              <a:solidFill>
                <a:schemeClr val="lt1"/>
              </a:solidFill>
            </a:endParaRPr>
          </a:p>
          <a:p>
            <a:pPr indent="0" lvl="0" marL="0" rtl="0" algn="l">
              <a:spcBef>
                <a:spcPts val="1200"/>
              </a:spcBef>
              <a:spcAft>
                <a:spcPts val="0"/>
              </a:spcAft>
              <a:buNone/>
            </a:pPr>
            <a:r>
              <a:rPr lang="en" sz="6450">
                <a:solidFill>
                  <a:schemeClr val="lt1"/>
                </a:solidFill>
              </a:rPr>
              <a:t>Accuracy: 0.522</a:t>
            </a:r>
            <a:endParaRPr sz="6450">
              <a:solidFill>
                <a:schemeClr val="lt1"/>
              </a:solidFill>
            </a:endParaRPr>
          </a:p>
          <a:p>
            <a:pPr indent="0" lvl="0" marL="0" rtl="0" algn="l">
              <a:spcBef>
                <a:spcPts val="1200"/>
              </a:spcBef>
              <a:spcAft>
                <a:spcPts val="12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idx="4294967295" type="title"/>
          </p:nvPr>
        </p:nvSpPr>
        <p:spPr>
          <a:xfrm>
            <a:off x="0" y="0"/>
            <a:ext cx="4572000" cy="5143500"/>
          </a:xfrm>
          <a:prstGeom prst="rect">
            <a:avLst/>
          </a:prstGeom>
          <a:solidFill>
            <a:srgbClr val="8F1536">
              <a:alpha val="62360"/>
            </a:srgbClr>
          </a:solidFill>
        </p:spPr>
        <p:txBody>
          <a:bodyPr anchorCtr="0" anchor="t" bIns="91425" lIns="91425" spcFirstLastPara="1" rIns="91425" wrap="square" tIns="91425">
            <a:normAutofit/>
          </a:bodyPr>
          <a:lstStyle/>
          <a:p>
            <a:pPr indent="457200" lvl="0" marL="0" rtl="0" algn="l">
              <a:lnSpc>
                <a:spcPct val="80000"/>
              </a:lnSpc>
              <a:spcBef>
                <a:spcPts val="0"/>
              </a:spcBef>
              <a:spcAft>
                <a:spcPts val="0"/>
              </a:spcAft>
              <a:buNone/>
            </a:pPr>
            <a:r>
              <a:t/>
            </a:r>
            <a:endParaRPr sz="2500">
              <a:solidFill>
                <a:schemeClr val="lt1"/>
              </a:solidFill>
            </a:endParaRPr>
          </a:p>
          <a:p>
            <a:pPr indent="0" lvl="0" marL="0" rtl="0" algn="l">
              <a:lnSpc>
                <a:spcPct val="100000"/>
              </a:lnSpc>
              <a:spcBef>
                <a:spcPts val="0"/>
              </a:spcBef>
              <a:spcAft>
                <a:spcPts val="0"/>
              </a:spcAft>
              <a:buNone/>
            </a:pPr>
            <a:r>
              <a:rPr lang="en" sz="2200">
                <a:solidFill>
                  <a:schemeClr val="lt1"/>
                </a:solidFill>
              </a:rPr>
              <a:t>     Binary:  </a:t>
            </a:r>
            <a:r>
              <a:rPr lang="en" sz="1700">
                <a:solidFill>
                  <a:schemeClr val="lt1"/>
                </a:solidFill>
              </a:rPr>
              <a:t>0 - Low quality (class 3 - 5) </a:t>
            </a:r>
            <a:endParaRPr sz="1700">
              <a:solidFill>
                <a:schemeClr val="lt1"/>
              </a:solidFill>
            </a:endParaRPr>
          </a:p>
          <a:p>
            <a:pPr indent="0" lvl="0" marL="0" rtl="0" algn="l">
              <a:lnSpc>
                <a:spcPct val="100000"/>
              </a:lnSpc>
              <a:spcBef>
                <a:spcPts val="0"/>
              </a:spcBef>
              <a:spcAft>
                <a:spcPts val="0"/>
              </a:spcAft>
              <a:buNone/>
            </a:pPr>
            <a:r>
              <a:rPr lang="en" sz="1700">
                <a:solidFill>
                  <a:schemeClr val="lt1"/>
                </a:solidFill>
              </a:rPr>
              <a:t>                           1 - High quality (class 6 - 8)</a:t>
            </a:r>
            <a:endParaRPr sz="1700">
              <a:solidFill>
                <a:schemeClr val="lt1"/>
              </a:solidFill>
            </a:endParaRPr>
          </a:p>
        </p:txBody>
      </p:sp>
      <p:sp>
        <p:nvSpPr>
          <p:cNvPr id="138" name="Google Shape;138;p17"/>
          <p:cNvSpPr txBox="1"/>
          <p:nvPr>
            <p:ph idx="4294967295" type="body"/>
          </p:nvPr>
        </p:nvSpPr>
        <p:spPr>
          <a:xfrm>
            <a:off x="479100" y="4282475"/>
            <a:ext cx="3613800" cy="634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8010">
                <a:solidFill>
                  <a:schemeClr val="lt1"/>
                </a:solidFill>
              </a:rPr>
              <a:t>Accuracy: 0.711</a:t>
            </a:r>
            <a:endParaRPr sz="8010">
              <a:solidFill>
                <a:schemeClr val="lt1"/>
              </a:solidFill>
            </a:endParaRPr>
          </a:p>
          <a:p>
            <a:pPr indent="0" lvl="0" marL="0" rtl="0" algn="l">
              <a:spcBef>
                <a:spcPts val="1200"/>
              </a:spcBef>
              <a:spcAft>
                <a:spcPts val="1200"/>
              </a:spcAft>
              <a:buNone/>
            </a:pPr>
            <a:r>
              <a:t/>
            </a:r>
            <a:endParaRPr sz="1600"/>
          </a:p>
        </p:txBody>
      </p:sp>
      <p:sp>
        <p:nvSpPr>
          <p:cNvPr id="139" name="Google Shape;139;p17"/>
          <p:cNvSpPr txBox="1"/>
          <p:nvPr>
            <p:ph idx="4294967295" type="title"/>
          </p:nvPr>
        </p:nvSpPr>
        <p:spPr>
          <a:xfrm>
            <a:off x="4572000" y="0"/>
            <a:ext cx="4572000" cy="5143500"/>
          </a:xfrm>
          <a:prstGeom prst="rect">
            <a:avLst/>
          </a:prstGeom>
          <a:solidFill>
            <a:srgbClr val="9AB560">
              <a:alpha val="62360"/>
            </a:srgbClr>
          </a:solidFill>
        </p:spPr>
        <p:txBody>
          <a:bodyPr anchorCtr="0" anchor="t" bIns="91425" lIns="91425" spcFirstLastPara="1" rIns="91425" wrap="square" tIns="91425">
            <a:normAutofit/>
          </a:bodyPr>
          <a:lstStyle/>
          <a:p>
            <a:pPr indent="457200" lvl="0" marL="0" rtl="0" algn="l">
              <a:lnSpc>
                <a:spcPct val="80000"/>
              </a:lnSpc>
              <a:spcBef>
                <a:spcPts val="0"/>
              </a:spcBef>
              <a:spcAft>
                <a:spcPts val="0"/>
              </a:spcAft>
              <a:buNone/>
            </a:pPr>
            <a:r>
              <a:t/>
            </a:r>
            <a:endParaRPr sz="2500">
              <a:solidFill>
                <a:schemeClr val="lt1"/>
              </a:solidFill>
            </a:endParaRPr>
          </a:p>
          <a:p>
            <a:pPr indent="0" lvl="0" marL="0" rtl="0" algn="l">
              <a:lnSpc>
                <a:spcPct val="100000"/>
              </a:lnSpc>
              <a:spcBef>
                <a:spcPts val="0"/>
              </a:spcBef>
              <a:spcAft>
                <a:spcPts val="0"/>
              </a:spcAft>
              <a:buNone/>
            </a:pPr>
            <a:r>
              <a:rPr lang="en" sz="2200">
                <a:solidFill>
                  <a:schemeClr val="lt1"/>
                </a:solidFill>
              </a:rPr>
              <a:t>     </a:t>
            </a:r>
            <a:r>
              <a:rPr lang="en" sz="2200">
                <a:solidFill>
                  <a:schemeClr val="lt1"/>
                </a:solidFill>
              </a:rPr>
              <a:t>Binary:  </a:t>
            </a:r>
            <a:r>
              <a:rPr lang="en" sz="1700">
                <a:solidFill>
                  <a:schemeClr val="lt1"/>
                </a:solidFill>
              </a:rPr>
              <a:t>0 - Low quality (class 3 - 5) </a:t>
            </a:r>
            <a:endParaRPr sz="1700">
              <a:solidFill>
                <a:schemeClr val="lt1"/>
              </a:solidFill>
            </a:endParaRPr>
          </a:p>
          <a:p>
            <a:pPr indent="0" lvl="0" marL="0" rtl="0" algn="l">
              <a:lnSpc>
                <a:spcPct val="100000"/>
              </a:lnSpc>
              <a:spcBef>
                <a:spcPts val="0"/>
              </a:spcBef>
              <a:spcAft>
                <a:spcPts val="0"/>
              </a:spcAft>
              <a:buNone/>
            </a:pPr>
            <a:r>
              <a:rPr lang="en" sz="1700">
                <a:solidFill>
                  <a:schemeClr val="lt1"/>
                </a:solidFill>
              </a:rPr>
              <a:t>                           1 - High quality (class 6 - 9)</a:t>
            </a:r>
            <a:endParaRPr sz="2700">
              <a:solidFill>
                <a:schemeClr val="lt1"/>
              </a:solidFill>
            </a:endParaRPr>
          </a:p>
        </p:txBody>
      </p:sp>
      <p:pic>
        <p:nvPicPr>
          <p:cNvPr id="140" name="Google Shape;140;p17"/>
          <p:cNvPicPr preferRelativeResize="0"/>
          <p:nvPr/>
        </p:nvPicPr>
        <p:blipFill>
          <a:blip r:embed="rId3">
            <a:alphaModFix/>
          </a:blip>
          <a:stretch>
            <a:fillRect/>
          </a:stretch>
        </p:blipFill>
        <p:spPr>
          <a:xfrm>
            <a:off x="435100" y="1264837"/>
            <a:ext cx="3669450" cy="2734234"/>
          </a:xfrm>
          <a:prstGeom prst="rect">
            <a:avLst/>
          </a:prstGeom>
          <a:noFill/>
          <a:ln>
            <a:noFill/>
          </a:ln>
        </p:spPr>
      </p:pic>
      <p:sp>
        <p:nvSpPr>
          <p:cNvPr id="141" name="Google Shape;141;p17"/>
          <p:cNvSpPr txBox="1"/>
          <p:nvPr>
            <p:ph idx="4294967295" type="body"/>
          </p:nvPr>
        </p:nvSpPr>
        <p:spPr>
          <a:xfrm>
            <a:off x="5130875" y="4576900"/>
            <a:ext cx="2225700" cy="634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8050">
                <a:solidFill>
                  <a:schemeClr val="lt1"/>
                </a:solidFill>
              </a:rPr>
              <a:t>Accuracy: 0.737</a:t>
            </a:r>
            <a:endParaRPr sz="8050">
              <a:solidFill>
                <a:schemeClr val="lt1"/>
              </a:solidFill>
            </a:endParaRPr>
          </a:p>
          <a:p>
            <a:pPr indent="0" lvl="0" marL="0" rtl="0" algn="l">
              <a:spcBef>
                <a:spcPts val="1200"/>
              </a:spcBef>
              <a:spcAft>
                <a:spcPts val="1200"/>
              </a:spcAft>
              <a:buNone/>
            </a:pPr>
            <a:r>
              <a:t/>
            </a:r>
            <a:endParaRPr sz="1600"/>
          </a:p>
        </p:txBody>
      </p:sp>
      <p:sp>
        <p:nvSpPr>
          <p:cNvPr id="142" name="Google Shape;142;p17"/>
          <p:cNvSpPr txBox="1"/>
          <p:nvPr/>
        </p:nvSpPr>
        <p:spPr>
          <a:xfrm>
            <a:off x="2597625" y="2340925"/>
            <a:ext cx="14616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rgbClr val="FF0000"/>
                </a:solidFill>
                <a:latin typeface="Source Code Pro"/>
                <a:ea typeface="Source Code Pro"/>
                <a:cs typeface="Source Code Pro"/>
                <a:sym typeface="Source Code Pro"/>
              </a:rPr>
              <a:t>Highest accuracy:</a:t>
            </a:r>
            <a:endParaRPr b="1">
              <a:solidFill>
                <a:srgbClr val="FF0000"/>
              </a:solidFill>
              <a:latin typeface="Source Code Pro"/>
              <a:ea typeface="Source Code Pro"/>
              <a:cs typeface="Source Code Pro"/>
              <a:sym typeface="Source Code Pro"/>
            </a:endParaRPr>
          </a:p>
          <a:p>
            <a:pPr indent="0" lvl="0" marL="0" rtl="0" algn="r">
              <a:spcBef>
                <a:spcPts val="0"/>
              </a:spcBef>
              <a:spcAft>
                <a:spcPts val="0"/>
              </a:spcAft>
              <a:buNone/>
            </a:pPr>
            <a:r>
              <a:rPr b="1" lang="en">
                <a:solidFill>
                  <a:srgbClr val="FF0000"/>
                </a:solidFill>
                <a:latin typeface="Source Code Pro"/>
                <a:ea typeface="Source Code Pro"/>
                <a:cs typeface="Source Code Pro"/>
                <a:sym typeface="Source Code Pro"/>
              </a:rPr>
              <a:t>11 features</a:t>
            </a:r>
            <a:endParaRPr b="1">
              <a:solidFill>
                <a:srgbClr val="FF0000"/>
              </a:solidFill>
              <a:latin typeface="Source Code Pro"/>
              <a:ea typeface="Source Code Pro"/>
              <a:cs typeface="Source Code Pro"/>
              <a:sym typeface="Source Code Pro"/>
            </a:endParaRPr>
          </a:p>
        </p:txBody>
      </p:sp>
      <p:cxnSp>
        <p:nvCxnSpPr>
          <p:cNvPr id="143" name="Google Shape;143;p17"/>
          <p:cNvCxnSpPr/>
          <p:nvPr/>
        </p:nvCxnSpPr>
        <p:spPr>
          <a:xfrm>
            <a:off x="3869800" y="1774525"/>
            <a:ext cx="11400" cy="566400"/>
          </a:xfrm>
          <a:prstGeom prst="straightConnector1">
            <a:avLst/>
          </a:prstGeom>
          <a:noFill/>
          <a:ln cap="flat" cmpd="sng" w="28575">
            <a:solidFill>
              <a:srgbClr val="FF0000"/>
            </a:solidFill>
            <a:prstDash val="solid"/>
            <a:round/>
            <a:headEnd len="med" w="med" type="none"/>
            <a:tailEnd len="med" w="med" type="triangle"/>
          </a:ln>
        </p:spPr>
      </p:cxnSp>
      <p:pic>
        <p:nvPicPr>
          <p:cNvPr id="144" name="Google Shape;144;p17"/>
          <p:cNvPicPr preferRelativeResize="0"/>
          <p:nvPr/>
        </p:nvPicPr>
        <p:blipFill>
          <a:blip r:embed="rId4">
            <a:alphaModFix/>
          </a:blip>
          <a:stretch>
            <a:fillRect/>
          </a:stretch>
        </p:blipFill>
        <p:spPr>
          <a:xfrm>
            <a:off x="5130875" y="1264825"/>
            <a:ext cx="3669450" cy="2734228"/>
          </a:xfrm>
          <a:prstGeom prst="rect">
            <a:avLst/>
          </a:prstGeom>
          <a:noFill/>
          <a:ln>
            <a:noFill/>
          </a:ln>
        </p:spPr>
      </p:pic>
      <p:sp>
        <p:nvSpPr>
          <p:cNvPr id="145" name="Google Shape;145;p17"/>
          <p:cNvSpPr txBox="1"/>
          <p:nvPr/>
        </p:nvSpPr>
        <p:spPr>
          <a:xfrm>
            <a:off x="7428788" y="2216280"/>
            <a:ext cx="128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Highest accuracy:</a:t>
            </a:r>
            <a:endParaRPr b="1">
              <a:solidFill>
                <a:srgbClr val="FF0000"/>
              </a:solidFill>
              <a:latin typeface="Source Code Pro"/>
              <a:ea typeface="Source Code Pro"/>
              <a:cs typeface="Source Code Pro"/>
              <a:sym typeface="Source Code Pro"/>
            </a:endParaRPr>
          </a:p>
          <a:p>
            <a:pPr indent="0" lvl="0" marL="0" rtl="0" algn="l">
              <a:spcBef>
                <a:spcPts val="0"/>
              </a:spcBef>
              <a:spcAft>
                <a:spcPts val="0"/>
              </a:spcAft>
              <a:buNone/>
            </a:pPr>
            <a:r>
              <a:rPr b="1" lang="en">
                <a:solidFill>
                  <a:srgbClr val="FF0000"/>
                </a:solidFill>
                <a:latin typeface="Source Code Pro"/>
                <a:ea typeface="Source Code Pro"/>
                <a:cs typeface="Source Code Pro"/>
                <a:sym typeface="Source Code Pro"/>
              </a:rPr>
              <a:t>9 features</a:t>
            </a:r>
            <a:endParaRPr b="1">
              <a:solidFill>
                <a:srgbClr val="FF0000"/>
              </a:solidFill>
              <a:latin typeface="Source Code Pro"/>
              <a:ea typeface="Source Code Pro"/>
              <a:cs typeface="Source Code Pro"/>
              <a:sym typeface="Source Code Pro"/>
            </a:endParaRPr>
          </a:p>
        </p:txBody>
      </p:sp>
      <p:cxnSp>
        <p:nvCxnSpPr>
          <p:cNvPr id="146" name="Google Shape;146;p17"/>
          <p:cNvCxnSpPr/>
          <p:nvPr/>
        </p:nvCxnSpPr>
        <p:spPr>
          <a:xfrm>
            <a:off x="8010125" y="1649875"/>
            <a:ext cx="11400" cy="566400"/>
          </a:xfrm>
          <a:prstGeom prst="straightConnector1">
            <a:avLst/>
          </a:prstGeom>
          <a:noFill/>
          <a:ln cap="flat" cmpd="sng" w="28575">
            <a:solidFill>
              <a:srgbClr val="FF0000"/>
            </a:solidFill>
            <a:prstDash val="solid"/>
            <a:round/>
            <a:headEnd len="med" w="med" type="none"/>
            <a:tailEnd len="med" w="med" type="triangle"/>
          </a:ln>
        </p:spPr>
      </p:cxnSp>
      <p:sp>
        <p:nvSpPr>
          <p:cNvPr id="147" name="Google Shape;147;p17"/>
          <p:cNvSpPr txBox="1"/>
          <p:nvPr/>
        </p:nvSpPr>
        <p:spPr>
          <a:xfrm>
            <a:off x="5106950" y="4044550"/>
            <a:ext cx="371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Eliminated features: free sulfur dioxide	                           total sulfur dioxide</a:t>
            </a:r>
            <a:endParaRPr>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idx="4294967295" type="title"/>
          </p:nvPr>
        </p:nvSpPr>
        <p:spPr>
          <a:xfrm>
            <a:off x="0" y="3160850"/>
            <a:ext cx="6741000" cy="1767300"/>
          </a:xfrm>
          <a:prstGeom prst="rect">
            <a:avLst/>
          </a:prstGeom>
          <a:solidFill>
            <a:srgbClr val="9AB560">
              <a:alpha val="62360"/>
            </a:srgbClr>
          </a:solidFill>
        </p:spPr>
        <p:txBody>
          <a:bodyPr anchorCtr="0" anchor="ctr" bIns="91425" lIns="91425" spcFirstLastPara="1" rIns="91425" wrap="square" tIns="91425">
            <a:normAutofit fontScale="90000"/>
          </a:bodyPr>
          <a:lstStyle/>
          <a:p>
            <a:pPr indent="0" lvl="0" marL="0" rtl="0" algn="l">
              <a:lnSpc>
                <a:spcPct val="50000"/>
              </a:lnSpc>
              <a:spcBef>
                <a:spcPts val="0"/>
              </a:spcBef>
              <a:spcAft>
                <a:spcPts val="0"/>
              </a:spcAft>
              <a:buNone/>
            </a:pPr>
            <a:r>
              <a:rPr lang="en" sz="2022">
                <a:solidFill>
                  <a:schemeClr val="lt1"/>
                </a:solidFill>
              </a:rPr>
              <a:t>White</a:t>
            </a:r>
            <a:r>
              <a:rPr lang="en" sz="2022">
                <a:solidFill>
                  <a:schemeClr val="lt1"/>
                </a:solidFill>
              </a:rPr>
              <a:t> wine binary logistic regression model:</a:t>
            </a:r>
            <a:endParaRPr sz="2022">
              <a:solidFill>
                <a:schemeClr val="lt1"/>
              </a:solidFill>
            </a:endParaRPr>
          </a:p>
          <a:p>
            <a:pPr indent="0" lvl="0" marL="0" rtl="0" algn="l">
              <a:lnSpc>
                <a:spcPct val="50000"/>
              </a:lnSpc>
              <a:spcBef>
                <a:spcPts val="0"/>
              </a:spcBef>
              <a:spcAft>
                <a:spcPts val="0"/>
              </a:spcAft>
              <a:buNone/>
            </a:pPr>
            <a:r>
              <a:t/>
            </a:r>
            <a:endParaRPr sz="2022">
              <a:solidFill>
                <a:schemeClr val="lt1"/>
              </a:solidFill>
            </a:endParaRPr>
          </a:p>
          <a:p>
            <a:pPr indent="0" lvl="0" marL="0" rtl="0" algn="l">
              <a:spcBef>
                <a:spcPts val="0"/>
              </a:spcBef>
              <a:spcAft>
                <a:spcPts val="0"/>
              </a:spcAft>
              <a:buNone/>
            </a:pPr>
            <a:r>
              <a:rPr lang="en" sz="2022">
                <a:solidFill>
                  <a:schemeClr val="lt1"/>
                </a:solidFill>
              </a:rPr>
              <a:t>Y = exp( -5.83 - 0.17*fixed_acidity - 5.56*volatile_acidity - 0.38*citric_acid + 0.031*residual_sugar - 0.32*chlorides - 2.09*density + 0.0028*pH + 1.43*sulphates +  0.99*alcohol) / (1+exp(...))</a:t>
            </a:r>
            <a:endParaRPr sz="1800">
              <a:solidFill>
                <a:schemeClr val="lt1"/>
              </a:solidFill>
            </a:endParaRPr>
          </a:p>
        </p:txBody>
      </p:sp>
      <p:sp>
        <p:nvSpPr>
          <p:cNvPr id="153" name="Google Shape;153;p18"/>
          <p:cNvSpPr txBox="1"/>
          <p:nvPr>
            <p:ph idx="4294967295" type="title"/>
          </p:nvPr>
        </p:nvSpPr>
        <p:spPr>
          <a:xfrm>
            <a:off x="0" y="1008300"/>
            <a:ext cx="6741000" cy="1937400"/>
          </a:xfrm>
          <a:prstGeom prst="rect">
            <a:avLst/>
          </a:prstGeom>
          <a:solidFill>
            <a:srgbClr val="8F1536">
              <a:alpha val="62360"/>
            </a:srgbClr>
          </a:solidFill>
        </p:spPr>
        <p:txBody>
          <a:bodyPr anchorCtr="0" anchor="ctr" bIns="91425" lIns="91425" spcFirstLastPara="1" rIns="91425" wrap="square" tIns="91425">
            <a:noAutofit/>
          </a:bodyPr>
          <a:lstStyle/>
          <a:p>
            <a:pPr indent="0" lvl="0" marL="0" rtl="0" algn="l">
              <a:lnSpc>
                <a:spcPct val="50000"/>
              </a:lnSpc>
              <a:spcBef>
                <a:spcPts val="0"/>
              </a:spcBef>
              <a:spcAft>
                <a:spcPts val="0"/>
              </a:spcAft>
              <a:buNone/>
            </a:pPr>
            <a:r>
              <a:rPr lang="en" sz="1800">
                <a:solidFill>
                  <a:schemeClr val="lt1"/>
                </a:solidFill>
              </a:rPr>
              <a:t>Red wine binary logistic regression model:</a:t>
            </a:r>
            <a:endParaRPr sz="1800">
              <a:solidFill>
                <a:schemeClr val="lt1"/>
              </a:solidFill>
            </a:endParaRPr>
          </a:p>
          <a:p>
            <a:pPr indent="0" lvl="0" marL="0" rtl="0" algn="l">
              <a:lnSpc>
                <a:spcPct val="50000"/>
              </a:lnSpc>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Y = exp( -1.23 - 0.042*fixed_acidity - 3.05*volatile_acidity - 0.80*citric_acid - 0.016*residual_sugar - 0.84*chlorides + 0.024*free_sulfer_dioxide - 0.017*total_sulfur_dioxide - 0.89*density - 1.74*pH + 2.23*sulphates + 0.90*alcohol) / (1+exp(...))</a:t>
            </a:r>
            <a:endParaRPr sz="1500">
              <a:solidFill>
                <a:schemeClr val="lt1"/>
              </a:solidFill>
            </a:endParaRPr>
          </a:p>
        </p:txBody>
      </p:sp>
      <p:sp>
        <p:nvSpPr>
          <p:cNvPr id="154" name="Google Shape;154;p18"/>
          <p:cNvSpPr txBox="1"/>
          <p:nvPr/>
        </p:nvSpPr>
        <p:spPr>
          <a:xfrm>
            <a:off x="6956175" y="1238250"/>
            <a:ext cx="190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We want higher: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r>
              <a:rPr lang="en">
                <a:latin typeface="Open Sans"/>
                <a:ea typeface="Open Sans"/>
                <a:cs typeface="Open Sans"/>
                <a:sym typeface="Open Sans"/>
              </a:rPr>
              <a:t>Free sulfur dioxide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Sulphates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Alcohol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55" name="Google Shape;155;p18"/>
          <p:cNvSpPr txBox="1"/>
          <p:nvPr/>
        </p:nvSpPr>
        <p:spPr>
          <a:xfrm>
            <a:off x="6956175" y="3234950"/>
            <a:ext cx="1903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We want higher: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Residual sugar</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pH</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Sulphates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Alcohol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56" name="Google Shape;156;p18"/>
          <p:cNvSpPr txBox="1"/>
          <p:nvPr>
            <p:ph idx="4294967295" type="title"/>
          </p:nvPr>
        </p:nvSpPr>
        <p:spPr>
          <a:xfrm>
            <a:off x="311700" y="145575"/>
            <a:ext cx="83325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how to improve wine quality?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40"/>
              <a:t>PCA loadings plot</a:t>
            </a:r>
            <a:endParaRPr sz="3040"/>
          </a:p>
        </p:txBody>
      </p:sp>
      <p:sp>
        <p:nvSpPr>
          <p:cNvPr id="162" name="Google Shape;162;p19"/>
          <p:cNvSpPr txBox="1"/>
          <p:nvPr>
            <p:ph idx="1" type="body"/>
          </p:nvPr>
        </p:nvSpPr>
        <p:spPr>
          <a:xfrm>
            <a:off x="2004988" y="1853850"/>
            <a:ext cx="1563600" cy="46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White_wine</a:t>
            </a:r>
            <a:endParaRPr/>
          </a:p>
        </p:txBody>
      </p:sp>
      <p:grpSp>
        <p:nvGrpSpPr>
          <p:cNvPr id="163" name="Google Shape;163;p19"/>
          <p:cNvGrpSpPr/>
          <p:nvPr/>
        </p:nvGrpSpPr>
        <p:grpSpPr>
          <a:xfrm>
            <a:off x="4287384" y="7"/>
            <a:ext cx="4856613" cy="2725269"/>
            <a:chOff x="2290525" y="292851"/>
            <a:chExt cx="6541774" cy="3875525"/>
          </a:xfrm>
        </p:grpSpPr>
        <p:pic>
          <p:nvPicPr>
            <p:cNvPr id="164" name="Google Shape;164;p19"/>
            <p:cNvPicPr preferRelativeResize="0"/>
            <p:nvPr/>
          </p:nvPicPr>
          <p:blipFill>
            <a:blip r:embed="rId3">
              <a:alphaModFix/>
            </a:blip>
            <a:stretch>
              <a:fillRect/>
            </a:stretch>
          </p:blipFill>
          <p:spPr>
            <a:xfrm>
              <a:off x="2290525" y="292851"/>
              <a:ext cx="6541774" cy="3875525"/>
            </a:xfrm>
            <a:prstGeom prst="rect">
              <a:avLst/>
            </a:prstGeom>
            <a:noFill/>
            <a:ln>
              <a:noFill/>
            </a:ln>
          </p:spPr>
        </p:pic>
        <p:sp>
          <p:nvSpPr>
            <p:cNvPr id="165" name="Google Shape;165;p19"/>
            <p:cNvSpPr/>
            <p:nvPr/>
          </p:nvSpPr>
          <p:spPr>
            <a:xfrm>
              <a:off x="5122100" y="364325"/>
              <a:ext cx="1778700" cy="4830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7629525" y="2413400"/>
              <a:ext cx="1202700" cy="591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9"/>
          <p:cNvSpPr txBox="1"/>
          <p:nvPr>
            <p:ph idx="1" type="body"/>
          </p:nvPr>
        </p:nvSpPr>
        <p:spPr>
          <a:xfrm>
            <a:off x="6153600" y="2725275"/>
            <a:ext cx="1359900" cy="4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Red wine</a:t>
            </a:r>
            <a:endParaRPr/>
          </a:p>
        </p:txBody>
      </p:sp>
      <p:pic>
        <p:nvPicPr>
          <p:cNvPr id="168" name="Google Shape;168;p19"/>
          <p:cNvPicPr preferRelativeResize="0"/>
          <p:nvPr/>
        </p:nvPicPr>
        <p:blipFill>
          <a:blip r:embed="rId4">
            <a:alphaModFix/>
          </a:blip>
          <a:stretch>
            <a:fillRect/>
          </a:stretch>
        </p:blipFill>
        <p:spPr>
          <a:xfrm>
            <a:off x="0" y="2207425"/>
            <a:ext cx="5378576" cy="2936074"/>
          </a:xfrm>
          <a:prstGeom prst="rect">
            <a:avLst/>
          </a:prstGeom>
          <a:noFill/>
          <a:ln>
            <a:noFill/>
          </a:ln>
        </p:spPr>
      </p:pic>
      <p:sp>
        <p:nvSpPr>
          <p:cNvPr id="169" name="Google Shape;169;p19"/>
          <p:cNvSpPr/>
          <p:nvPr/>
        </p:nvSpPr>
        <p:spPr>
          <a:xfrm>
            <a:off x="3783725" y="2766375"/>
            <a:ext cx="1563600" cy="4218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022400" y="53575"/>
            <a:ext cx="567900" cy="203700"/>
          </a:xfrm>
          <a:prstGeom prst="rightArrow">
            <a:avLst>
              <a:gd fmla="val 50000" name="adj1"/>
              <a:gd fmla="val 50000" name="adj2"/>
            </a:avLst>
          </a:prstGeom>
          <a:solidFill>
            <a:srgbClr val="8F1536"/>
          </a:solidFill>
          <a:ln cap="flat" cmpd="sng" w="9525">
            <a:solidFill>
              <a:srgbClr val="8F15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2606500" y="4545825"/>
            <a:ext cx="567900" cy="203700"/>
          </a:xfrm>
          <a:prstGeom prst="rightArrow">
            <a:avLst>
              <a:gd fmla="val 50000" name="adj1"/>
              <a:gd fmla="val 50000" name="adj2"/>
            </a:avLst>
          </a:prstGeom>
          <a:solidFill>
            <a:srgbClr val="8F1536"/>
          </a:solidFill>
          <a:ln cap="flat" cmpd="sng" w="9525">
            <a:solidFill>
              <a:srgbClr val="8F15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0"/>
          <p:cNvPicPr preferRelativeResize="0"/>
          <p:nvPr/>
        </p:nvPicPr>
        <p:blipFill rotWithShape="1">
          <a:blip r:embed="rId3">
            <a:alphaModFix/>
          </a:blip>
          <a:srcRect b="10240" l="6200" r="2350" t="15553"/>
          <a:stretch/>
        </p:blipFill>
        <p:spPr>
          <a:xfrm>
            <a:off x="0" y="980975"/>
            <a:ext cx="4691799" cy="3806623"/>
          </a:xfrm>
          <a:prstGeom prst="rect">
            <a:avLst/>
          </a:prstGeom>
          <a:noFill/>
          <a:ln>
            <a:noFill/>
          </a:ln>
        </p:spPr>
      </p:pic>
      <p:pic>
        <p:nvPicPr>
          <p:cNvPr id="177" name="Google Shape;177;p20"/>
          <p:cNvPicPr preferRelativeResize="0"/>
          <p:nvPr/>
        </p:nvPicPr>
        <p:blipFill rotWithShape="1">
          <a:blip r:embed="rId4">
            <a:alphaModFix/>
          </a:blip>
          <a:srcRect b="9631" l="6150" r="2600" t="15236"/>
          <a:stretch/>
        </p:blipFill>
        <p:spPr>
          <a:xfrm>
            <a:off x="4521119" y="980975"/>
            <a:ext cx="4622879" cy="3806623"/>
          </a:xfrm>
          <a:prstGeom prst="rect">
            <a:avLst/>
          </a:prstGeom>
          <a:noFill/>
          <a:ln>
            <a:noFill/>
          </a:ln>
        </p:spPr>
      </p:pic>
      <p:sp>
        <p:nvSpPr>
          <p:cNvPr id="178" name="Google Shape;178;p20"/>
          <p:cNvSpPr txBox="1"/>
          <p:nvPr>
            <p:ph type="title"/>
          </p:nvPr>
        </p:nvSpPr>
        <p:spPr>
          <a:xfrm>
            <a:off x="311700" y="40730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a:t>
            </a:r>
            <a:endParaRPr/>
          </a:p>
        </p:txBody>
      </p:sp>
      <p:sp>
        <p:nvSpPr>
          <p:cNvPr id="179" name="Google Shape;179;p20"/>
          <p:cNvSpPr txBox="1"/>
          <p:nvPr>
            <p:ph idx="1" type="body"/>
          </p:nvPr>
        </p:nvSpPr>
        <p:spPr>
          <a:xfrm>
            <a:off x="53575" y="980975"/>
            <a:ext cx="8520600" cy="368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770"/>
              <a:buNone/>
            </a:pPr>
            <a:r>
              <a:rPr b="1" lang="en" sz="1360">
                <a:solidFill>
                  <a:srgbClr val="8F1536"/>
                </a:solidFill>
              </a:rPr>
              <a:t>White Wine: 0.748                                                                                          Red Wine: 0.707</a:t>
            </a:r>
            <a:endParaRPr b="1" sz="1360">
              <a:solidFill>
                <a:srgbClr val="8F153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353475" y="915988"/>
            <a:ext cx="55581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Comparison</a:t>
            </a:r>
            <a:endParaRPr/>
          </a:p>
        </p:txBody>
      </p:sp>
      <p:graphicFrame>
        <p:nvGraphicFramePr>
          <p:cNvPr id="185" name="Google Shape;185;p21"/>
          <p:cNvGraphicFramePr/>
          <p:nvPr/>
        </p:nvGraphicFramePr>
        <p:xfrm>
          <a:off x="559638" y="2233385"/>
          <a:ext cx="3000000" cy="3000000"/>
        </p:xfrm>
        <a:graphic>
          <a:graphicData uri="http://schemas.openxmlformats.org/drawingml/2006/table">
            <a:tbl>
              <a:tblPr>
                <a:noFill/>
                <a:tableStyleId>{18FF8DBD-9838-47C0-8317-85A281F3CEE6}</a:tableStyleId>
              </a:tblPr>
              <a:tblGrid>
                <a:gridCol w="1117525"/>
                <a:gridCol w="990625"/>
                <a:gridCol w="990625"/>
                <a:gridCol w="1814850"/>
                <a:gridCol w="1845675"/>
                <a:gridCol w="1265400"/>
              </a:tblGrid>
              <a:tr h="651950">
                <a:tc rowSpan="2">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MODEL</a:t>
                      </a:r>
                      <a:endParaRPr b="1">
                        <a:solidFill>
                          <a:schemeClr val="dk2"/>
                        </a:solidFill>
                        <a:latin typeface="Source Code Pro"/>
                        <a:ea typeface="Source Code Pro"/>
                        <a:cs typeface="Source Code Pro"/>
                        <a:sym typeface="Source Code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KNN</a:t>
                      </a:r>
                      <a:endParaRPr b="1">
                        <a:solidFill>
                          <a:schemeClr val="dk2"/>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SVM</a:t>
                      </a:r>
                      <a:endParaRPr b="1">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t/>
                      </a:r>
                      <a:endParaRPr b="1">
                        <a:solidFill>
                          <a:schemeClr val="dk2"/>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Logistic Regression</a:t>
                      </a:r>
                      <a:endParaRPr b="1">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Logistic Regression</a:t>
                      </a:r>
                      <a:endParaRPr b="1">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Decision Tree</a:t>
                      </a:r>
                      <a:endParaRPr b="1">
                        <a:solidFill>
                          <a:schemeClr val="dk2"/>
                        </a:solidFill>
                        <a:latin typeface="Source Code Pro"/>
                        <a:ea typeface="Source Code Pro"/>
                        <a:cs typeface="Source Code Pro"/>
                        <a:sym typeface="Source Code Pro"/>
                      </a:endParaRPr>
                    </a:p>
                  </a:txBody>
                  <a:tcPr marT="91425" marB="91425" marR="91425" marL="91425"/>
                </a:tc>
              </a:tr>
              <a:tr h="423750">
                <a:tc vMerge="1"/>
                <a:tc gridSpan="3">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Multiple Classes</a:t>
                      </a:r>
                      <a:endParaRPr b="1">
                        <a:solidFill>
                          <a:schemeClr val="dk2"/>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2">
                  <a:txBody>
                    <a:bodyPr/>
                    <a:lstStyle/>
                    <a:p>
                      <a:pPr indent="0" lvl="0" marL="0" rtl="0" algn="ctr">
                        <a:spcBef>
                          <a:spcPts val="0"/>
                        </a:spcBef>
                        <a:spcAft>
                          <a:spcPts val="0"/>
                        </a:spcAft>
                        <a:buNone/>
                      </a:pPr>
                      <a:r>
                        <a:rPr b="1" lang="en">
                          <a:solidFill>
                            <a:schemeClr val="dk2"/>
                          </a:solidFill>
                          <a:latin typeface="Source Code Pro"/>
                          <a:ea typeface="Source Code Pro"/>
                          <a:cs typeface="Source Code Pro"/>
                          <a:sym typeface="Source Code Pro"/>
                        </a:rPr>
                        <a:t>Binary</a:t>
                      </a:r>
                      <a:endParaRPr b="1">
                        <a:solidFill>
                          <a:schemeClr val="dk2"/>
                        </a:solidFill>
                        <a:latin typeface="Source Code Pro"/>
                        <a:ea typeface="Source Code Pro"/>
                        <a:cs typeface="Source Code Pro"/>
                        <a:sym typeface="Source Code Pro"/>
                      </a:endParaRPr>
                    </a:p>
                  </a:txBody>
                  <a:tcPr marT="91425" marB="91425" marR="91425" marL="91425"/>
                </a:tc>
                <a:tc hMerge="1"/>
              </a:tr>
              <a:tr h="423750">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ACCURACY</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-White</a:t>
                      </a:r>
                      <a:endParaRPr>
                        <a:solidFill>
                          <a:schemeClr val="dk2"/>
                        </a:solidFill>
                        <a:latin typeface="Source Code Pro"/>
                        <a:ea typeface="Source Code Pro"/>
                        <a:cs typeface="Source Code Pro"/>
                        <a:sym typeface="Source Code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0.427</a:t>
                      </a:r>
                      <a:endParaRPr>
                        <a:solidFill>
                          <a:schemeClr val="dk2"/>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0.589</a:t>
                      </a:r>
                      <a:endParaRPr b="1">
                        <a:solidFill>
                          <a:schemeClr val="lt1"/>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solidFill>
                      <a:srgbClr val="9AB560">
                        <a:alpha val="62360"/>
                      </a:srgbClr>
                    </a:solidFill>
                  </a:tcP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0.522</a:t>
                      </a:r>
                      <a:endParaRPr>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0.737</a:t>
                      </a:r>
                      <a:endParaRPr>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0.748</a:t>
                      </a:r>
                      <a:endParaRPr b="1">
                        <a:solidFill>
                          <a:schemeClr val="lt1"/>
                        </a:solidFill>
                        <a:latin typeface="Source Code Pro"/>
                        <a:ea typeface="Source Code Pro"/>
                        <a:cs typeface="Source Code Pro"/>
                        <a:sym typeface="Source Code Pro"/>
                      </a:endParaRPr>
                    </a:p>
                  </a:txBody>
                  <a:tcPr marT="91425" marB="91425" marR="91425" marL="91425">
                    <a:solidFill>
                      <a:srgbClr val="9AB560">
                        <a:alpha val="62360"/>
                      </a:srgbClr>
                    </a:solidFill>
                  </a:tcPr>
                </a:tc>
              </a:tr>
              <a:tr h="407500">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ACCURACY</a:t>
                      </a:r>
                      <a:endParaRPr>
                        <a:solidFill>
                          <a:schemeClr val="dk2"/>
                        </a:solidFill>
                        <a:latin typeface="Source Code Pro"/>
                        <a:ea typeface="Source Code Pro"/>
                        <a:cs typeface="Source Code Pro"/>
                        <a:sym typeface="Source Code Pro"/>
                      </a:endParaRPr>
                    </a:p>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-Red</a:t>
                      </a:r>
                      <a:endParaRPr>
                        <a:solidFill>
                          <a:schemeClr val="dk2"/>
                        </a:solidFill>
                        <a:latin typeface="Source Code Pro"/>
                        <a:ea typeface="Source Code Pro"/>
                        <a:cs typeface="Source Code Pro"/>
                        <a:sym typeface="Source Code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0.505</a:t>
                      </a:r>
                      <a:endParaRPr>
                        <a:solidFill>
                          <a:schemeClr val="dk2"/>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0.627</a:t>
                      </a:r>
                      <a:endParaRPr b="1">
                        <a:solidFill>
                          <a:schemeClr val="lt1"/>
                        </a:solidFill>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solidFill>
                      <a:srgbClr val="8F1536">
                        <a:alpha val="62360"/>
                      </a:srgbClr>
                    </a:solidFill>
                  </a:tcP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0.546</a:t>
                      </a:r>
                      <a:endParaRPr>
                        <a:solidFill>
                          <a:schemeClr val="dk2"/>
                        </a:solidFill>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0.711</a:t>
                      </a:r>
                      <a:endParaRPr b="1">
                        <a:solidFill>
                          <a:schemeClr val="lt1"/>
                        </a:solidFill>
                        <a:latin typeface="Source Code Pro"/>
                        <a:ea typeface="Source Code Pro"/>
                        <a:cs typeface="Source Code Pro"/>
                        <a:sym typeface="Source Code Pro"/>
                      </a:endParaRPr>
                    </a:p>
                  </a:txBody>
                  <a:tcPr marT="91425" marB="91425" marR="91425" marL="91425">
                    <a:solidFill>
                      <a:srgbClr val="8F1536">
                        <a:alpha val="62360"/>
                      </a:srgbClr>
                    </a:solidFill>
                  </a:tcPr>
                </a:tc>
                <a:tc>
                  <a:txBody>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0.707</a:t>
                      </a:r>
                      <a:endParaRPr>
                        <a:solidFill>
                          <a:schemeClr val="dk2"/>
                        </a:solidFill>
                        <a:latin typeface="Source Code Pro"/>
                        <a:ea typeface="Source Code Pro"/>
                        <a:cs typeface="Source Code Pro"/>
                        <a:sym typeface="Source Code Pro"/>
                      </a:endParaRPr>
                    </a:p>
                  </a:txBody>
                  <a:tcPr marT="91425" marB="91425" marR="91425" marL="91425"/>
                </a:tc>
              </a:tr>
            </a:tbl>
          </a:graphicData>
        </a:graphic>
      </p:graphicFrame>
      <p:pic>
        <p:nvPicPr>
          <p:cNvPr id="186" name="Google Shape;186;p21"/>
          <p:cNvPicPr preferRelativeResize="0"/>
          <p:nvPr/>
        </p:nvPicPr>
        <p:blipFill>
          <a:blip r:embed="rId3">
            <a:alphaModFix/>
          </a:blip>
          <a:stretch>
            <a:fillRect/>
          </a:stretch>
        </p:blipFill>
        <p:spPr>
          <a:xfrm>
            <a:off x="6123228" y="510424"/>
            <a:ext cx="1736272" cy="1294950"/>
          </a:xfrm>
          <a:prstGeom prst="rect">
            <a:avLst/>
          </a:prstGeom>
          <a:noFill/>
          <a:ln>
            <a:noFill/>
          </a:ln>
        </p:spPr>
      </p:pic>
      <p:pic>
        <p:nvPicPr>
          <p:cNvPr id="187" name="Google Shape;187;p21"/>
          <p:cNvPicPr preferRelativeResize="0"/>
          <p:nvPr/>
        </p:nvPicPr>
        <p:blipFill>
          <a:blip r:embed="rId3">
            <a:alphaModFix/>
          </a:blip>
          <a:stretch>
            <a:fillRect/>
          </a:stretch>
        </p:blipFill>
        <p:spPr>
          <a:xfrm>
            <a:off x="804375" y="510425"/>
            <a:ext cx="1736300" cy="129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